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43"/>
  </p:notesMasterIdLst>
  <p:sldIdLst>
    <p:sldId id="301" r:id="rId2"/>
    <p:sldId id="265" r:id="rId3"/>
    <p:sldId id="257" r:id="rId4"/>
    <p:sldId id="258" r:id="rId5"/>
    <p:sldId id="259" r:id="rId6"/>
    <p:sldId id="260" r:id="rId7"/>
    <p:sldId id="261" r:id="rId8"/>
    <p:sldId id="262" r:id="rId9"/>
    <p:sldId id="300" r:id="rId10"/>
    <p:sldId id="263" r:id="rId11"/>
    <p:sldId id="289" r:id="rId12"/>
    <p:sldId id="264" r:id="rId13"/>
    <p:sldId id="266" r:id="rId14"/>
    <p:sldId id="302" r:id="rId15"/>
    <p:sldId id="276" r:id="rId16"/>
    <p:sldId id="277" r:id="rId17"/>
    <p:sldId id="278" r:id="rId18"/>
    <p:sldId id="307" r:id="rId19"/>
    <p:sldId id="308" r:id="rId20"/>
    <p:sldId id="309" r:id="rId21"/>
    <p:sldId id="310" r:id="rId22"/>
    <p:sldId id="311" r:id="rId23"/>
    <p:sldId id="283" r:id="rId24"/>
    <p:sldId id="312" r:id="rId25"/>
    <p:sldId id="313" r:id="rId26"/>
    <p:sldId id="314" r:id="rId27"/>
    <p:sldId id="286" r:id="rId28"/>
    <p:sldId id="287" r:id="rId29"/>
    <p:sldId id="288" r:id="rId30"/>
    <p:sldId id="290" r:id="rId31"/>
    <p:sldId id="291" r:id="rId32"/>
    <p:sldId id="315" r:id="rId33"/>
    <p:sldId id="293" r:id="rId34"/>
    <p:sldId id="268" r:id="rId35"/>
    <p:sldId id="269" r:id="rId36"/>
    <p:sldId id="270" r:id="rId37"/>
    <p:sldId id="271" r:id="rId38"/>
    <p:sldId id="272" r:id="rId39"/>
    <p:sldId id="273" r:id="rId40"/>
    <p:sldId id="274" r:id="rId41"/>
    <p:sldId id="275" r:id="rId4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4E9123-BDB1-7954-DB5D-75DA3FFDBFE3}" name="Ahmad Rashid" initials="AR" userId="S::Ahmad.Rashid@VIFTRAINING.COM::147bbf80-fb66-412a-b98f-ae37e596355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87" autoAdjust="0"/>
    <p:restoredTop sz="94610"/>
  </p:normalViewPr>
  <p:slideViewPr>
    <p:cSldViewPr snapToGrid="0" snapToObjects="1">
      <p:cViewPr>
        <p:scale>
          <a:sx n="125" d="100"/>
          <a:sy n="125" d="100"/>
        </p:scale>
        <p:origin x="1099" y="89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man Sadeq" userId="4a7fc818-1355-41f1-9bbc-5ac22ba7de0c" providerId="ADAL" clId="{C80A7EA4-799C-4AD2-9D6B-A73E965B232D}"/>
    <pc:docChg chg="modSld">
      <pc:chgData name="Aiman Sadeq" userId="4a7fc818-1355-41f1-9bbc-5ac22ba7de0c" providerId="ADAL" clId="{C80A7EA4-799C-4AD2-9D6B-A73E965B232D}" dt="2026-06-20T21:13:56.978" v="15" actId="20577"/>
      <pc:docMkLst>
        <pc:docMk/>
      </pc:docMkLst>
      <pc:sldChg chg="modSp mod">
        <pc:chgData name="Aiman Sadeq" userId="4a7fc818-1355-41f1-9bbc-5ac22ba7de0c" providerId="ADAL" clId="{C80A7EA4-799C-4AD2-9D6B-A73E965B232D}" dt="2026-06-20T21:13:56.978" v="15" actId="20577"/>
        <pc:sldMkLst>
          <pc:docMk/>
          <pc:sldMk cId="0" sldId="275"/>
        </pc:sldMkLst>
        <pc:spChg chg="mod">
          <ac:chgData name="Aiman Sadeq" userId="4a7fc818-1355-41f1-9bbc-5ac22ba7de0c" providerId="ADAL" clId="{C80A7EA4-799C-4AD2-9D6B-A73E965B232D}" dt="2026-06-20T21:13:41.723" v="13" actId="20577"/>
          <ac:spMkLst>
            <pc:docMk/>
            <pc:sldMk cId="0" sldId="275"/>
            <ac:spMk id="14" creationId="{00000000-0000-0000-0000-000000000000}"/>
          </ac:spMkLst>
        </pc:spChg>
        <pc:spChg chg="mod">
          <ac:chgData name="Aiman Sadeq" userId="4a7fc818-1355-41f1-9bbc-5ac22ba7de0c" providerId="ADAL" clId="{C80A7EA4-799C-4AD2-9D6B-A73E965B232D}" dt="2026-06-20T21:13:56.978" v="15" actId="20577"/>
          <ac:spMkLst>
            <pc:docMk/>
            <pc:sldMk cId="0" sldId="275"/>
            <ac:spMk id="20"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Programmes</c:v>
                </c:pt>
              </c:strCache>
            </c:strRef>
          </c:tx>
          <c:spPr>
            <a:solidFill>
              <a:srgbClr val="5391D5">
                <a:alpha val="100000"/>
              </a:srgbClr>
            </a:solidFill>
            <a:effectLst/>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7"/>
              <c:pt idx="0">
                <c:v>Banking</c:v>
              </c:pt>
              <c:pt idx="1">
                <c:v>Real Estate</c:v>
              </c:pt>
              <c:pt idx="2">
                <c:v>Project Management</c:v>
              </c:pt>
              <c:pt idx="3">
                <c:v>Strategy and Leadership</c:v>
              </c:pt>
              <c:pt idx="4">
                <c:v>Artificial Intelligence</c:v>
              </c:pt>
              <c:pt idx="5">
                <c:v>Data Analytics</c:v>
              </c:pt>
              <c:pt idx="6">
                <c:v>Finance</c:v>
              </c:pt>
            </c:strLit>
          </c:cat>
          <c:val>
            <c:numLit>
              <c:formatCode>General</c:formatCode>
              <c:ptCount val="7"/>
              <c:pt idx="0">
                <c:v>6</c:v>
              </c:pt>
              <c:pt idx="1">
                <c:v>7</c:v>
              </c:pt>
              <c:pt idx="2">
                <c:v>13</c:v>
              </c:pt>
              <c:pt idx="3">
                <c:v>16</c:v>
              </c:pt>
              <c:pt idx="4">
                <c:v>22</c:v>
              </c:pt>
              <c:pt idx="5">
                <c:v>24</c:v>
              </c:pt>
              <c:pt idx="6">
                <c:v>36</c:v>
              </c:pt>
            </c:numLit>
          </c:val>
          <c:extLst>
            <c:ext xmlns:c16="http://schemas.microsoft.com/office/drawing/2014/chart" uri="{C3380CC4-5D6E-409C-BE32-E72D297353CC}">
              <c16:uniqueId val="{00000000-0F51-4B38-A574-9BA0270C3BDF}"/>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crossAx val="2094734552"/>
        <c:crosses val="autoZero"/>
        <c:auto val="1"/>
        <c:lblAlgn val="ctr"/>
        <c:lblOffset val="100"/>
        <c:noMultiLvlLbl val="1"/>
      </c:catAx>
      <c:valAx>
        <c:axId val="2094734552"/>
        <c:scaling>
          <c:orientation val="minMax"/>
        </c:scaling>
        <c:delete val="1"/>
        <c:axPos val="b"/>
        <c:numFmt formatCode="General" sourceLinked="0"/>
        <c:majorTickMark val="out"/>
        <c:minorTickMark val="none"/>
        <c:tickLblPos val="low"/>
        <c:crossAx val="2094734554"/>
        <c:crosses val="autoZero"/>
        <c:crossBetween val="between"/>
      </c:valAx>
      <c:spPr>
        <a:noFill/>
        <a:ln>
          <a:noFill/>
        </a:ln>
        <a:effectLst/>
      </c:spPr>
    </c:plotArea>
    <c:plotVisOnly val="1"/>
    <c:dispBlanksAs val="span"/>
    <c:showDLblsOverMax val="1"/>
  </c:chart>
  <c:spPr>
    <a:noFill/>
    <a:ln>
      <a:noFill/>
    </a:ln>
    <a:effectLst/>
  </c:spPr>
  <c:txPr>
    <a:bodyPr/>
    <a:lstStyle/>
    <a:p>
      <a:pPr>
        <a:defRPr sz="1200" b="1"/>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022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E"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p:cNvSpPr>
            <a:spLocks noGrp="1"/>
          </p:cNvSpPr>
          <p:nvPr>
            <p:ph type="sldNum" sz="quarter"/>
          </p:nvPr>
        </p:nvSpPr>
        <p:spPr>
          <a:xfrm>
            <a:off x="8382000" y="4876800"/>
            <a:ext cx="609600" cy="177800"/>
          </a:xfrm>
          <a:prstGeom prst="rect">
            <a:avLst/>
          </a:prstGeom>
        </p:spPr>
        <p:txBody>
          <a:bodyPr vert="horz" lIns="0" tIns="0" rIns="0" bIns="0" anchor="b" anchorCtr="0"/>
          <a:lstStyle/>
          <a:p>
            <a:pPr algn="r"/>
            <a:fld id="{B8C3F1A2-1234-4567-89AB-CDEF01234567}" type="slidenum">
              <a:rPr lang="en-US" sz="900" dirty="0">
                <a:solidFill>
                  <a:srgbClr val="64748B"/>
                </a:solidFill>
                <a:latin typeface="Open Sans"/>
              </a:rPr>
              <a:t>‹#›</a:t>
            </a:fld>
            <a:endParaRPr lang="en-US" sz="900" dirty="0">
              <a:solidFill>
                <a:srgbClr val="64748B"/>
              </a:solidFill>
              <a:latin typeface="Open Sans"/>
            </a:endParaRPr>
          </a:p>
        </p:txBody>
      </p:sp>
    </p:spTree>
  </p:cSld>
  <p:clrMap bg1="lt1" tx1="dk1" bg2="lt2" tx2="dk2" accent1="accent1" accent2="accent2" accent3="accent3" accent4="accent4" accent5="accent5" accent6="accent6" hlink="hlink" folHlink="folHlink"/>
  <p:sldLayoutIdLst>
    <p:sldLayoutId id="2147483651"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1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19.sv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7.svg"/><Relationship Id="rId5" Type="http://schemas.openxmlformats.org/officeDocument/2006/relationships/image" Target="../media/image83.svg"/><Relationship Id="rId4" Type="http://schemas.openxmlformats.org/officeDocument/2006/relationships/image" Target="../media/image82.svg"/></Relationships>
</file>

<file path=ppt/slides/_rels/slide13.xml.rels><?xml version="1.0" encoding="UTF-8" standalone="yes"?>
<Relationships xmlns="http://schemas.openxmlformats.org/package/2006/relationships"><Relationship Id="rId8" Type="http://schemas.openxmlformats.org/officeDocument/2006/relationships/image" Target="../media/image85.svg"/><Relationship Id="rId13" Type="http://schemas.openxmlformats.org/officeDocument/2006/relationships/image" Target="../media/image89.svg"/><Relationship Id="rId3" Type="http://schemas.openxmlformats.org/officeDocument/2006/relationships/image" Target="../media/image3.png"/><Relationship Id="rId7" Type="http://schemas.openxmlformats.org/officeDocument/2006/relationships/image" Target="../media/image84.svg"/><Relationship Id="rId12" Type="http://schemas.openxmlformats.org/officeDocument/2006/relationships/image" Target="../media/image88.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3.svg"/><Relationship Id="rId11" Type="http://schemas.openxmlformats.org/officeDocument/2006/relationships/image" Target="../media/image8.svg"/><Relationship Id="rId5" Type="http://schemas.openxmlformats.org/officeDocument/2006/relationships/image" Target="../media/image22.svg"/><Relationship Id="rId10" Type="http://schemas.openxmlformats.org/officeDocument/2006/relationships/image" Target="../media/image87.svg"/><Relationship Id="rId4" Type="http://schemas.openxmlformats.org/officeDocument/2006/relationships/image" Target="../media/image24.svg"/><Relationship Id="rId9" Type="http://schemas.openxmlformats.org/officeDocument/2006/relationships/image" Target="../media/image86.svg"/></Relationships>
</file>

<file path=ppt/slides/_rels/slide14.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image" Target="../media/image1.png"/><Relationship Id="rId7" Type="http://schemas.openxmlformats.org/officeDocument/2006/relationships/image" Target="../media/image92.sv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91.svg"/><Relationship Id="rId11" Type="http://schemas.openxmlformats.org/officeDocument/2006/relationships/image" Target="../media/image94.svg"/><Relationship Id="rId5" Type="http://schemas.openxmlformats.org/officeDocument/2006/relationships/image" Target="../media/image5.svg"/><Relationship Id="rId10" Type="http://schemas.openxmlformats.org/officeDocument/2006/relationships/image" Target="../media/image18.svg"/><Relationship Id="rId4" Type="http://schemas.openxmlformats.org/officeDocument/2006/relationships/image" Target="../media/image90.svg"/><Relationship Id="rId9" Type="http://schemas.openxmlformats.org/officeDocument/2006/relationships/image" Target="../media/image93.sv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3.png"/><Relationship Id="rId7" Type="http://schemas.openxmlformats.org/officeDocument/2006/relationships/image" Target="../media/image16.sv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96.svg"/><Relationship Id="rId5" Type="http://schemas.openxmlformats.org/officeDocument/2006/relationships/image" Target="../media/image95.svg"/><Relationship Id="rId4" Type="http://schemas.openxmlformats.org/officeDocument/2006/relationships/image" Target="../media/image87.svg"/></Relationships>
</file>

<file path=ppt/slides/_rels/slide18.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image" Target="../media/image97.png"/><Relationship Id="rId7" Type="http://schemas.openxmlformats.org/officeDocument/2006/relationships/image" Target="../media/image92.svg"/><Relationship Id="rId12" Type="http://schemas.openxmlformats.org/officeDocument/2006/relationships/image" Target="../media/image98.sv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91.svg"/><Relationship Id="rId11" Type="http://schemas.openxmlformats.org/officeDocument/2006/relationships/image" Target="../media/image94.svg"/><Relationship Id="rId5" Type="http://schemas.openxmlformats.org/officeDocument/2006/relationships/image" Target="../media/image5.svg"/><Relationship Id="rId10" Type="http://schemas.openxmlformats.org/officeDocument/2006/relationships/image" Target="../media/image18.svg"/><Relationship Id="rId4" Type="http://schemas.openxmlformats.org/officeDocument/2006/relationships/image" Target="../media/image90.svg"/><Relationship Id="rId9" Type="http://schemas.openxmlformats.org/officeDocument/2006/relationships/image" Target="../media/image93.svg"/></Relationships>
</file>

<file path=ppt/slides/_rels/slide19.xml.rels><?xml version="1.0" encoding="UTF-8" standalone="yes"?>
<Relationships xmlns="http://schemas.openxmlformats.org/package/2006/relationships"><Relationship Id="rId8" Type="http://schemas.openxmlformats.org/officeDocument/2006/relationships/image" Target="../media/image100.svg"/><Relationship Id="rId3" Type="http://schemas.openxmlformats.org/officeDocument/2006/relationships/image" Target="../media/image97.png"/><Relationship Id="rId7" Type="http://schemas.openxmlformats.org/officeDocument/2006/relationships/image" Target="../media/image85.sv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5.svg"/><Relationship Id="rId5" Type="http://schemas.openxmlformats.org/officeDocument/2006/relationships/image" Target="../media/image5.svg"/><Relationship Id="rId4" Type="http://schemas.openxmlformats.org/officeDocument/2006/relationships/image" Target="../media/image99.svg"/><Relationship Id="rId9"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104.sv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03.svg"/><Relationship Id="rId5" Type="http://schemas.openxmlformats.org/officeDocument/2006/relationships/image" Target="../media/image102.svg"/><Relationship Id="rId4" Type="http://schemas.openxmlformats.org/officeDocument/2006/relationships/image" Target="../media/image101.svg"/></Relationships>
</file>

<file path=ppt/slides/_rels/slide2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95.svg"/></Relationships>
</file>

<file path=ppt/slides/_rels/slide22.xml.rels><?xml version="1.0" encoding="UTF-8" standalone="yes"?>
<Relationships xmlns="http://schemas.openxmlformats.org/package/2006/relationships"><Relationship Id="rId3" Type="http://schemas.openxmlformats.org/officeDocument/2006/relationships/image" Target="../media/image106.svg"/><Relationship Id="rId2" Type="http://schemas.openxmlformats.org/officeDocument/2006/relationships/image" Target="../media/image97.png"/><Relationship Id="rId1" Type="http://schemas.openxmlformats.org/officeDocument/2006/relationships/slideLayout" Target="../slideLayouts/slideLayout1.xml"/><Relationship Id="rId6" Type="http://schemas.openxmlformats.org/officeDocument/2006/relationships/image" Target="../media/image108.svg"/><Relationship Id="rId5" Type="http://schemas.openxmlformats.org/officeDocument/2006/relationships/image" Target="../media/image92.svg"/><Relationship Id="rId4" Type="http://schemas.openxmlformats.org/officeDocument/2006/relationships/image" Target="../media/image107.sv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10.svg"/><Relationship Id="rId5" Type="http://schemas.openxmlformats.org/officeDocument/2006/relationships/image" Target="../media/image27.svg"/><Relationship Id="rId4" Type="http://schemas.openxmlformats.org/officeDocument/2006/relationships/image" Target="../media/image109.svg"/></Relationships>
</file>

<file path=ppt/slides/_rels/slide24.xml.rels><?xml version="1.0" encoding="UTF-8" standalone="yes"?>
<Relationships xmlns="http://schemas.openxmlformats.org/package/2006/relationships"><Relationship Id="rId8" Type="http://schemas.openxmlformats.org/officeDocument/2006/relationships/image" Target="../media/image112.svg"/><Relationship Id="rId3" Type="http://schemas.openxmlformats.org/officeDocument/2006/relationships/image" Target="../media/image97.png"/><Relationship Id="rId7" Type="http://schemas.openxmlformats.org/officeDocument/2006/relationships/image" Target="../media/image82.sv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11.svg"/><Relationship Id="rId5" Type="http://schemas.openxmlformats.org/officeDocument/2006/relationships/image" Target="../media/image21.svg"/><Relationship Id="rId4" Type="http://schemas.openxmlformats.org/officeDocument/2006/relationships/image" Target="../media/image109.svg"/><Relationship Id="rId9" Type="http://schemas.openxmlformats.org/officeDocument/2006/relationships/image" Target="../media/image86.svg"/></Relationships>
</file>

<file path=ppt/slides/_rels/slide25.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image" Target="../media/image105.png"/><Relationship Id="rId1" Type="http://schemas.openxmlformats.org/officeDocument/2006/relationships/slideLayout" Target="../slideLayouts/slideLayout1.xml"/><Relationship Id="rId6" Type="http://schemas.openxmlformats.org/officeDocument/2006/relationships/image" Target="../media/image115.svg"/><Relationship Id="rId5" Type="http://schemas.openxmlformats.org/officeDocument/2006/relationships/image" Target="../media/image114.svg"/><Relationship Id="rId4" Type="http://schemas.openxmlformats.org/officeDocument/2006/relationships/image" Target="../media/image94.svg"/></Relationships>
</file>

<file path=ppt/slides/_rels/slide26.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87.sv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18.svg"/><Relationship Id="rId5" Type="http://schemas.openxmlformats.org/officeDocument/2006/relationships/image" Target="../media/image117.svg"/><Relationship Id="rId4" Type="http://schemas.openxmlformats.org/officeDocument/2006/relationships/image" Target="../media/image116.svg"/></Relationships>
</file>

<file path=ppt/slides/_rels/slide2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png"/><Relationship Id="rId7" Type="http://schemas.openxmlformats.org/officeDocument/2006/relationships/image" Target="../media/image19.sv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19.svg"/><Relationship Id="rId5" Type="http://schemas.openxmlformats.org/officeDocument/2006/relationships/image" Target="../media/image95.svg"/><Relationship Id="rId4" Type="http://schemas.openxmlformats.org/officeDocument/2006/relationships/image" Target="../media/image96.sv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29.xml.rels><?xml version="1.0" encoding="UTF-8" standalone="yes"?>
<Relationships xmlns="http://schemas.openxmlformats.org/package/2006/relationships"><Relationship Id="rId8" Type="http://schemas.openxmlformats.org/officeDocument/2006/relationships/image" Target="../media/image124.svg"/><Relationship Id="rId3" Type="http://schemas.openxmlformats.org/officeDocument/2006/relationships/image" Target="../media/image3.png"/><Relationship Id="rId7" Type="http://schemas.openxmlformats.org/officeDocument/2006/relationships/image" Target="../media/image123.sv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22.svg"/><Relationship Id="rId5" Type="http://schemas.openxmlformats.org/officeDocument/2006/relationships/image" Target="../media/image121.svg"/><Relationship Id="rId4" Type="http://schemas.openxmlformats.org/officeDocument/2006/relationships/image" Target="../media/image120.svg"/><Relationship Id="rId9" Type="http://schemas.openxmlformats.org/officeDocument/2006/relationships/image" Target="../media/image125.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8" Type="http://schemas.openxmlformats.org/officeDocument/2006/relationships/image" Target="../media/image127.svg"/><Relationship Id="rId3" Type="http://schemas.openxmlformats.org/officeDocument/2006/relationships/image" Target="../media/image3.png"/><Relationship Id="rId7" Type="http://schemas.openxmlformats.org/officeDocument/2006/relationships/image" Target="../media/image12.sv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28.svg"/><Relationship Id="rId11" Type="http://schemas.openxmlformats.org/officeDocument/2006/relationships/image" Target="../media/image23.svg"/><Relationship Id="rId5" Type="http://schemas.openxmlformats.org/officeDocument/2006/relationships/image" Target="../media/image126.svg"/><Relationship Id="rId10" Type="http://schemas.openxmlformats.org/officeDocument/2006/relationships/image" Target="../media/image13.svg"/><Relationship Id="rId4" Type="http://schemas.openxmlformats.org/officeDocument/2006/relationships/image" Target="../media/image25.svg"/><Relationship Id="rId9" Type="http://schemas.openxmlformats.org/officeDocument/2006/relationships/image" Target="../media/image128.svg"/></Relationships>
</file>

<file path=ppt/slides/_rels/slide3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129.sv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96.svg"/><Relationship Id="rId4" Type="http://schemas.openxmlformats.org/officeDocument/2006/relationships/image" Target="../media/image93.svg"/></Relationships>
</file>

<file path=ppt/slides/_rels/slide32.xml.rels><?xml version="1.0" encoding="UTF-8" standalone="yes"?>
<Relationships xmlns="http://schemas.openxmlformats.org/package/2006/relationships"><Relationship Id="rId8" Type="http://schemas.openxmlformats.org/officeDocument/2006/relationships/image" Target="../media/image129.svg"/><Relationship Id="rId3" Type="http://schemas.openxmlformats.org/officeDocument/2006/relationships/image" Target="../media/image105.png"/><Relationship Id="rId7" Type="http://schemas.openxmlformats.org/officeDocument/2006/relationships/image" Target="../media/image5.sv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90.svg"/><Relationship Id="rId5" Type="http://schemas.openxmlformats.org/officeDocument/2006/relationships/image" Target="../media/image91.svg"/><Relationship Id="rId4" Type="http://schemas.openxmlformats.org/officeDocument/2006/relationships/image" Target="../media/image98.svg"/></Relationships>
</file>

<file path=ppt/slides/_rels/slide3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png"/><Relationship Id="rId7" Type="http://schemas.openxmlformats.org/officeDocument/2006/relationships/image" Target="../media/image16.sv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95.svg"/><Relationship Id="rId5" Type="http://schemas.openxmlformats.org/officeDocument/2006/relationships/image" Target="../media/image87.svg"/><Relationship Id="rId10" Type="http://schemas.openxmlformats.org/officeDocument/2006/relationships/image" Target="../media/image24.svg"/><Relationship Id="rId4" Type="http://schemas.openxmlformats.org/officeDocument/2006/relationships/image" Target="../media/image130.svg"/><Relationship Id="rId9" Type="http://schemas.openxmlformats.org/officeDocument/2006/relationships/image" Target="../media/image131.sv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1.sv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98.svg"/><Relationship Id="rId5" Type="http://schemas.openxmlformats.org/officeDocument/2006/relationships/image" Target="../media/image20.svg"/><Relationship Id="rId4" Type="http://schemas.openxmlformats.org/officeDocument/2006/relationships/image" Target="../media/image19.sv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9.sv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132.svg"/><Relationship Id="rId4" Type="http://schemas.openxmlformats.org/officeDocument/2006/relationships/image" Target="../media/image21.sv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26.svg"/><Relationship Id="rId5" Type="http://schemas.openxmlformats.org/officeDocument/2006/relationships/image" Target="../media/image22.svg"/><Relationship Id="rId4" Type="http://schemas.openxmlformats.org/officeDocument/2006/relationships/image" Target="../media/image15.sv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133.svg"/><Relationship Id="rId5" Type="http://schemas.openxmlformats.org/officeDocument/2006/relationships/image" Target="../media/image15.svg"/><Relationship Id="rId4" Type="http://schemas.openxmlformats.org/officeDocument/2006/relationships/image" Target="../media/image117.sv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 Id="rId9" Type="http://schemas.openxmlformats.org/officeDocument/2006/relationships/image" Target="../media/image12.svg"/></Relationships>
</file>

<file path=ppt/slides/_rels/slide40.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21.sv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13.svg"/><Relationship Id="rId5" Type="http://schemas.openxmlformats.org/officeDocument/2006/relationships/image" Target="../media/image5.svg"/><Relationship Id="rId4" Type="http://schemas.openxmlformats.org/officeDocument/2006/relationships/image" Target="../media/image4.svg"/></Relationships>
</file>

<file path=ppt/slides/_rels/slide41.xml.rels><?xml version="1.0" encoding="UTF-8" standalone="yes"?>
<Relationships xmlns="http://schemas.openxmlformats.org/package/2006/relationships"><Relationship Id="rId8" Type="http://schemas.openxmlformats.org/officeDocument/2006/relationships/image" Target="../media/image118.svg"/><Relationship Id="rId3" Type="http://schemas.openxmlformats.org/officeDocument/2006/relationships/image" Target="../media/image1.png"/><Relationship Id="rId7" Type="http://schemas.openxmlformats.org/officeDocument/2006/relationships/image" Target="../media/image135.sv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134.svg"/><Relationship Id="rId5" Type="http://schemas.openxmlformats.org/officeDocument/2006/relationships/image" Target="../media/image2.sv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png"/><Relationship Id="rId7"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 Id="rId9" Type="http://schemas.openxmlformats.org/officeDocument/2006/relationships/image" Target="../media/image5.svg"/></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3.png"/><Relationship Id="rId7" Type="http://schemas.openxmlformats.org/officeDocument/2006/relationships/image" Target="../media/image18.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22.svg"/><Relationship Id="rId5" Type="http://schemas.openxmlformats.org/officeDocument/2006/relationships/image" Target="../media/image17.svg"/><Relationship Id="rId10" Type="http://schemas.openxmlformats.org/officeDocument/2006/relationships/image" Target="../media/image21.svg"/><Relationship Id="rId4" Type="http://schemas.openxmlformats.org/officeDocument/2006/relationships/image" Target="../media/image16.svg"/><Relationship Id="rId9" Type="http://schemas.openxmlformats.org/officeDocument/2006/relationships/image" Target="../media/image20.svg"/></Relationships>
</file>

<file path=ppt/slides/_rels/slide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3.png"/><Relationship Id="rId7" Type="http://schemas.openxmlformats.org/officeDocument/2006/relationships/image" Target="../media/image21.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4.svg"/><Relationship Id="rId4" Type="http://schemas.openxmlformats.org/officeDocument/2006/relationships/image" Target="../media/image16.svg"/><Relationship Id="rId9" Type="http://schemas.openxmlformats.org/officeDocument/2006/relationships/image" Target="../media/image22.svg"/></Relationships>
</file>

<file path=ppt/slides/_rels/slide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3.png"/><Relationship Id="rId7" Type="http://schemas.openxmlformats.org/officeDocument/2006/relationships/image" Target="../media/image25.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4.svg"/><Relationship Id="rId11" Type="http://schemas.openxmlformats.org/officeDocument/2006/relationships/image" Target="../media/image29.svg"/><Relationship Id="rId5" Type="http://schemas.openxmlformats.org/officeDocument/2006/relationships/image" Target="../media/image15.svg"/><Relationship Id="rId10" Type="http://schemas.openxmlformats.org/officeDocument/2006/relationships/image" Target="../media/image28.svg"/><Relationship Id="rId4" Type="http://schemas.openxmlformats.org/officeDocument/2006/relationships/image" Target="../media/image23.svg"/><Relationship Id="rId9" Type="http://schemas.openxmlformats.org/officeDocument/2006/relationships/image" Target="../media/image27.svg"/></Relationships>
</file>

<file path=ppt/slides/_rels/slide9.xml.rels><?xml version="1.0" encoding="UTF-8" standalone="yes"?>
<Relationships xmlns="http://schemas.openxmlformats.org/package/2006/relationships"><Relationship Id="rId13" Type="http://schemas.openxmlformats.org/officeDocument/2006/relationships/image" Target="../media/image39.jpeg"/><Relationship Id="rId18" Type="http://schemas.openxmlformats.org/officeDocument/2006/relationships/image" Target="../media/image44.png"/><Relationship Id="rId26" Type="http://schemas.openxmlformats.org/officeDocument/2006/relationships/image" Target="../media/image52.png"/><Relationship Id="rId39" Type="http://schemas.openxmlformats.org/officeDocument/2006/relationships/image" Target="../media/image65.png"/><Relationship Id="rId21" Type="http://schemas.openxmlformats.org/officeDocument/2006/relationships/image" Target="../media/image47.png"/><Relationship Id="rId34" Type="http://schemas.openxmlformats.org/officeDocument/2006/relationships/image" Target="../media/image60.jpg"/><Relationship Id="rId42" Type="http://schemas.openxmlformats.org/officeDocument/2006/relationships/image" Target="../media/image68.jpeg"/><Relationship Id="rId47" Type="http://schemas.openxmlformats.org/officeDocument/2006/relationships/image" Target="../media/image73.png"/><Relationship Id="rId50" Type="http://schemas.openxmlformats.org/officeDocument/2006/relationships/image" Target="../media/image76.jpeg"/><Relationship Id="rId7" Type="http://schemas.openxmlformats.org/officeDocument/2006/relationships/image" Target="../media/image33.png"/><Relationship Id="rId2" Type="http://schemas.openxmlformats.org/officeDocument/2006/relationships/notesSlide" Target="../notesSlides/notesSlide9.xml"/><Relationship Id="rId16" Type="http://schemas.openxmlformats.org/officeDocument/2006/relationships/image" Target="../media/image42.png"/><Relationship Id="rId29" Type="http://schemas.openxmlformats.org/officeDocument/2006/relationships/image" Target="../media/image55.png"/><Relationship Id="rId11" Type="http://schemas.openxmlformats.org/officeDocument/2006/relationships/image" Target="../media/image37.jpeg"/><Relationship Id="rId24" Type="http://schemas.openxmlformats.org/officeDocument/2006/relationships/image" Target="../media/image50.jpg"/><Relationship Id="rId32" Type="http://schemas.openxmlformats.org/officeDocument/2006/relationships/image" Target="../media/image58.png"/><Relationship Id="rId37" Type="http://schemas.openxmlformats.org/officeDocument/2006/relationships/image" Target="../media/image63.png"/><Relationship Id="rId40" Type="http://schemas.openxmlformats.org/officeDocument/2006/relationships/image" Target="../media/image66.png"/><Relationship Id="rId45" Type="http://schemas.openxmlformats.org/officeDocument/2006/relationships/image" Target="../media/image71.png"/><Relationship Id="rId53" Type="http://schemas.openxmlformats.org/officeDocument/2006/relationships/image" Target="../media/image79.png"/><Relationship Id="rId5" Type="http://schemas.openxmlformats.org/officeDocument/2006/relationships/image" Target="../media/image31.jpeg"/><Relationship Id="rId10" Type="http://schemas.openxmlformats.org/officeDocument/2006/relationships/image" Target="../media/image36.png"/><Relationship Id="rId19" Type="http://schemas.openxmlformats.org/officeDocument/2006/relationships/image" Target="../media/image45.jpeg"/><Relationship Id="rId31" Type="http://schemas.openxmlformats.org/officeDocument/2006/relationships/image" Target="../media/image57.png"/><Relationship Id="rId44" Type="http://schemas.openxmlformats.org/officeDocument/2006/relationships/image" Target="../media/image70.jpeg"/><Relationship Id="rId52" Type="http://schemas.openxmlformats.org/officeDocument/2006/relationships/image" Target="../media/image78.png"/><Relationship Id="rId4" Type="http://schemas.openxmlformats.org/officeDocument/2006/relationships/image" Target="../media/image30.jpg"/><Relationship Id="rId9" Type="http://schemas.openxmlformats.org/officeDocument/2006/relationships/image" Target="../media/image35.jpeg"/><Relationship Id="rId14" Type="http://schemas.openxmlformats.org/officeDocument/2006/relationships/image" Target="../media/image40.png"/><Relationship Id="rId22" Type="http://schemas.openxmlformats.org/officeDocument/2006/relationships/image" Target="../media/image48.png"/><Relationship Id="rId27" Type="http://schemas.openxmlformats.org/officeDocument/2006/relationships/image" Target="../media/image53.jpeg"/><Relationship Id="rId30" Type="http://schemas.openxmlformats.org/officeDocument/2006/relationships/image" Target="../media/image56.jpeg"/><Relationship Id="rId35" Type="http://schemas.openxmlformats.org/officeDocument/2006/relationships/image" Target="../media/image61.png"/><Relationship Id="rId43" Type="http://schemas.openxmlformats.org/officeDocument/2006/relationships/image" Target="../media/image69.jpeg"/><Relationship Id="rId48" Type="http://schemas.openxmlformats.org/officeDocument/2006/relationships/image" Target="../media/image74.png"/><Relationship Id="rId8" Type="http://schemas.openxmlformats.org/officeDocument/2006/relationships/image" Target="../media/image34.png"/><Relationship Id="rId51" Type="http://schemas.openxmlformats.org/officeDocument/2006/relationships/image" Target="../media/image77.png"/><Relationship Id="rId3" Type="http://schemas.openxmlformats.org/officeDocument/2006/relationships/image" Target="../media/image3.png"/><Relationship Id="rId12" Type="http://schemas.openxmlformats.org/officeDocument/2006/relationships/image" Target="../media/image38.jpeg"/><Relationship Id="rId17" Type="http://schemas.openxmlformats.org/officeDocument/2006/relationships/image" Target="../media/image43.png"/><Relationship Id="rId25" Type="http://schemas.openxmlformats.org/officeDocument/2006/relationships/image" Target="../media/image51.jpeg"/><Relationship Id="rId33" Type="http://schemas.openxmlformats.org/officeDocument/2006/relationships/image" Target="../media/image59.jpeg"/><Relationship Id="rId38" Type="http://schemas.openxmlformats.org/officeDocument/2006/relationships/image" Target="../media/image64.png"/><Relationship Id="rId46" Type="http://schemas.openxmlformats.org/officeDocument/2006/relationships/image" Target="../media/image72.png"/><Relationship Id="rId20" Type="http://schemas.openxmlformats.org/officeDocument/2006/relationships/image" Target="../media/image46.png"/><Relationship Id="rId41" Type="http://schemas.openxmlformats.org/officeDocument/2006/relationships/image" Target="../media/image67.gif"/><Relationship Id="rId54" Type="http://schemas.openxmlformats.org/officeDocument/2006/relationships/image" Target="../media/image80.png"/><Relationship Id="rId1" Type="http://schemas.openxmlformats.org/officeDocument/2006/relationships/slideLayout" Target="../slideLayouts/slideLayout1.xml"/><Relationship Id="rId6" Type="http://schemas.openxmlformats.org/officeDocument/2006/relationships/image" Target="../media/image32.jpeg"/><Relationship Id="rId15" Type="http://schemas.openxmlformats.org/officeDocument/2006/relationships/image" Target="../media/image41.png"/><Relationship Id="rId23" Type="http://schemas.openxmlformats.org/officeDocument/2006/relationships/image" Target="../media/image49.jpeg"/><Relationship Id="rId28" Type="http://schemas.openxmlformats.org/officeDocument/2006/relationships/image" Target="../media/image54.jpg"/><Relationship Id="rId36" Type="http://schemas.openxmlformats.org/officeDocument/2006/relationships/image" Target="../media/image62.png"/><Relationship Id="rId49" Type="http://schemas.openxmlformats.org/officeDocument/2006/relationships/image" Target="../media/image75.jpe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6766560" y="-1828800"/>
            <a:ext cx="4937760" cy="4937760"/>
          </a:xfrm>
          <a:prstGeom prst="ellipse">
            <a:avLst/>
          </a:prstGeom>
          <a:solidFill>
            <a:srgbClr val="1A3A6B"/>
          </a:solidFill>
          <a:ln w="12700">
            <a:solidFill>
              <a:srgbClr val="1A3A6B"/>
            </a:solidFill>
            <a:prstDash val="solid"/>
          </a:ln>
        </p:spPr>
        <p:txBody>
          <a:bodyPr/>
          <a:lstStyle/>
          <a:p>
            <a:endParaRPr lang="en-AE" dirty="0"/>
          </a:p>
        </p:txBody>
      </p:sp>
      <p:sp>
        <p:nvSpPr>
          <p:cNvPr id="3" name="Shape 1"/>
          <p:cNvSpPr/>
          <p:nvPr/>
        </p:nvSpPr>
        <p:spPr>
          <a:xfrm>
            <a:off x="7498080" y="-1280160"/>
            <a:ext cx="3657600" cy="3657600"/>
          </a:xfrm>
          <a:prstGeom prst="ellipse">
            <a:avLst/>
          </a:prstGeom>
          <a:solidFill>
            <a:srgbClr val="010131"/>
          </a:solidFill>
          <a:ln w="12700">
            <a:solidFill>
              <a:srgbClr val="1A3A6B"/>
            </a:solidFill>
            <a:prstDash val="solid"/>
          </a:ln>
        </p:spPr>
        <p:txBody>
          <a:bodyPr/>
          <a:lstStyle/>
          <a:p>
            <a:endParaRPr lang="en-AE" dirty="0"/>
          </a:p>
        </p:txBody>
      </p:sp>
      <p:sp>
        <p:nvSpPr>
          <p:cNvPr id="4" name="Shape 2"/>
          <p:cNvSpPr/>
          <p:nvPr/>
        </p:nvSpPr>
        <p:spPr>
          <a:xfrm>
            <a:off x="8138160" y="-777240"/>
            <a:ext cx="2468880" cy="2468880"/>
          </a:xfrm>
          <a:prstGeom prst="ellipse">
            <a:avLst/>
          </a:prstGeom>
          <a:solidFill>
            <a:srgbClr val="1A3A6B"/>
          </a:solidFill>
          <a:ln w="12700">
            <a:solidFill>
              <a:srgbClr val="1A3A6B"/>
            </a:solidFill>
            <a:prstDash val="solid"/>
          </a:ln>
        </p:spPr>
        <p:txBody>
          <a:bodyPr/>
          <a:lstStyle/>
          <a:p>
            <a:endParaRPr lang="en-AE" dirty="0"/>
          </a:p>
        </p:txBody>
      </p:sp>
      <p:sp>
        <p:nvSpPr>
          <p:cNvPr id="5" name="Shape 3"/>
          <p:cNvSpPr/>
          <p:nvPr/>
        </p:nvSpPr>
        <p:spPr>
          <a:xfrm>
            <a:off x="0" y="0"/>
            <a:ext cx="146304" cy="5143500"/>
          </a:xfrm>
          <a:prstGeom prst="rect">
            <a:avLst/>
          </a:prstGeom>
          <a:solidFill>
            <a:srgbClr val="5391D5"/>
          </a:solidFill>
          <a:ln w="12700">
            <a:solidFill>
              <a:srgbClr val="5391D5"/>
            </a:solidFill>
            <a:prstDash val="solid"/>
          </a:ln>
        </p:spPr>
        <p:txBody>
          <a:bodyPr/>
          <a:lstStyle/>
          <a:p>
            <a:endParaRPr lang="en-AE" dirty="0"/>
          </a:p>
        </p:txBody>
      </p:sp>
      <p:pic>
        <p:nvPicPr>
          <p:cNvPr id="6"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7" name="Shape 4"/>
          <p:cNvSpPr/>
          <p:nvPr/>
        </p:nvSpPr>
        <p:spPr>
          <a:xfrm>
            <a:off x="4206240" y="4837176"/>
            <a:ext cx="457200" cy="301752"/>
          </a:xfrm>
          <a:prstGeom prst="rect">
            <a:avLst/>
          </a:prstGeom>
          <a:solidFill>
            <a:srgbClr val="1A3A6B"/>
          </a:solidFill>
          <a:ln w="12700">
            <a:solidFill>
              <a:srgbClr val="1A3A6B"/>
            </a:solidFill>
            <a:prstDash val="solid"/>
          </a:ln>
        </p:spPr>
        <p:txBody>
          <a:bodyPr/>
          <a:lstStyle/>
          <a:p>
            <a:endParaRPr lang="en-AE" dirty="0"/>
          </a:p>
        </p:txBody>
      </p:sp>
      <p:sp>
        <p:nvSpPr>
          <p:cNvPr id="8" name="Shape 5"/>
          <p:cNvSpPr/>
          <p:nvPr/>
        </p:nvSpPr>
        <p:spPr>
          <a:xfrm>
            <a:off x="4709160" y="4689043"/>
            <a:ext cx="310896" cy="449885"/>
          </a:xfrm>
          <a:prstGeom prst="rect">
            <a:avLst/>
          </a:prstGeom>
          <a:solidFill>
            <a:srgbClr val="1A3A6B"/>
          </a:solidFill>
          <a:ln w="12700">
            <a:solidFill>
              <a:srgbClr val="1A3A6B"/>
            </a:solidFill>
            <a:prstDash val="solid"/>
          </a:ln>
        </p:spPr>
        <p:txBody>
          <a:bodyPr/>
          <a:lstStyle/>
          <a:p>
            <a:endParaRPr lang="en-AE" dirty="0"/>
          </a:p>
        </p:txBody>
      </p:sp>
      <p:sp>
        <p:nvSpPr>
          <p:cNvPr id="9" name="Shape 6"/>
          <p:cNvSpPr/>
          <p:nvPr/>
        </p:nvSpPr>
        <p:spPr>
          <a:xfrm>
            <a:off x="5065776" y="4919472"/>
            <a:ext cx="640080" cy="219456"/>
          </a:xfrm>
          <a:prstGeom prst="rect">
            <a:avLst/>
          </a:prstGeom>
          <a:solidFill>
            <a:srgbClr val="1A3A6B"/>
          </a:solidFill>
          <a:ln w="12700">
            <a:solidFill>
              <a:srgbClr val="1A3A6B"/>
            </a:solidFill>
            <a:prstDash val="solid"/>
          </a:ln>
        </p:spPr>
        <p:txBody>
          <a:bodyPr/>
          <a:lstStyle/>
          <a:p>
            <a:endParaRPr lang="en-AE" dirty="0"/>
          </a:p>
        </p:txBody>
      </p:sp>
      <p:sp>
        <p:nvSpPr>
          <p:cNvPr id="10" name="Shape 7"/>
          <p:cNvSpPr/>
          <p:nvPr/>
        </p:nvSpPr>
        <p:spPr>
          <a:xfrm>
            <a:off x="5751576" y="4617720"/>
            <a:ext cx="365760" cy="521208"/>
          </a:xfrm>
          <a:prstGeom prst="rect">
            <a:avLst/>
          </a:prstGeom>
          <a:solidFill>
            <a:srgbClr val="1A3A6B"/>
          </a:solidFill>
          <a:ln w="12700">
            <a:solidFill>
              <a:srgbClr val="1A3A6B"/>
            </a:solidFill>
            <a:prstDash val="solid"/>
          </a:ln>
        </p:spPr>
        <p:txBody>
          <a:bodyPr/>
          <a:lstStyle/>
          <a:p>
            <a:endParaRPr lang="en-AE" dirty="0"/>
          </a:p>
        </p:txBody>
      </p:sp>
      <p:sp>
        <p:nvSpPr>
          <p:cNvPr id="11" name="Shape 8"/>
          <p:cNvSpPr/>
          <p:nvPr/>
        </p:nvSpPr>
        <p:spPr>
          <a:xfrm>
            <a:off x="6163056" y="4809744"/>
            <a:ext cx="502920" cy="329184"/>
          </a:xfrm>
          <a:prstGeom prst="rect">
            <a:avLst/>
          </a:prstGeom>
          <a:solidFill>
            <a:srgbClr val="1A3A6B"/>
          </a:solidFill>
          <a:ln w="12700">
            <a:solidFill>
              <a:srgbClr val="1A3A6B"/>
            </a:solidFill>
            <a:prstDash val="solid"/>
          </a:ln>
        </p:spPr>
        <p:txBody>
          <a:bodyPr/>
          <a:lstStyle/>
          <a:p>
            <a:endParaRPr lang="en-AE" dirty="0"/>
          </a:p>
        </p:txBody>
      </p:sp>
      <p:sp>
        <p:nvSpPr>
          <p:cNvPr id="12" name="Shape 9"/>
          <p:cNvSpPr/>
          <p:nvPr/>
        </p:nvSpPr>
        <p:spPr>
          <a:xfrm>
            <a:off x="6711696" y="4727448"/>
            <a:ext cx="274320" cy="411480"/>
          </a:xfrm>
          <a:prstGeom prst="rect">
            <a:avLst/>
          </a:prstGeom>
          <a:solidFill>
            <a:srgbClr val="1A3A6B"/>
          </a:solidFill>
          <a:ln w="12700">
            <a:solidFill>
              <a:srgbClr val="1A3A6B"/>
            </a:solidFill>
            <a:prstDash val="solid"/>
          </a:ln>
        </p:spPr>
        <p:txBody>
          <a:bodyPr/>
          <a:lstStyle/>
          <a:p>
            <a:endParaRPr lang="en-AE" dirty="0"/>
          </a:p>
        </p:txBody>
      </p:sp>
      <p:sp>
        <p:nvSpPr>
          <p:cNvPr id="13" name="Shape 10"/>
          <p:cNvSpPr/>
          <p:nvPr/>
        </p:nvSpPr>
        <p:spPr>
          <a:xfrm>
            <a:off x="7031736" y="4892040"/>
            <a:ext cx="566928" cy="246888"/>
          </a:xfrm>
          <a:prstGeom prst="rect">
            <a:avLst/>
          </a:prstGeom>
          <a:solidFill>
            <a:srgbClr val="1A3A6B"/>
          </a:solidFill>
          <a:ln w="12700">
            <a:solidFill>
              <a:srgbClr val="1A3A6B"/>
            </a:solidFill>
            <a:prstDash val="solid"/>
          </a:ln>
        </p:spPr>
        <p:txBody>
          <a:bodyPr/>
          <a:lstStyle/>
          <a:p>
            <a:endParaRPr lang="en-AE" dirty="0"/>
          </a:p>
        </p:txBody>
      </p:sp>
      <p:sp>
        <p:nvSpPr>
          <p:cNvPr id="14" name="Shape 11"/>
          <p:cNvSpPr/>
          <p:nvPr/>
        </p:nvSpPr>
        <p:spPr>
          <a:xfrm>
            <a:off x="7644384" y="4656125"/>
            <a:ext cx="402336" cy="482803"/>
          </a:xfrm>
          <a:prstGeom prst="rect">
            <a:avLst/>
          </a:prstGeom>
          <a:solidFill>
            <a:srgbClr val="1A3A6B"/>
          </a:solidFill>
          <a:ln w="12700">
            <a:solidFill>
              <a:srgbClr val="1A3A6B"/>
            </a:solidFill>
            <a:prstDash val="solid"/>
          </a:ln>
        </p:spPr>
        <p:txBody>
          <a:bodyPr/>
          <a:lstStyle/>
          <a:p>
            <a:endParaRPr lang="en-AE" dirty="0"/>
          </a:p>
        </p:txBody>
      </p:sp>
      <p:sp>
        <p:nvSpPr>
          <p:cNvPr id="15" name="Shape 12"/>
          <p:cNvSpPr/>
          <p:nvPr/>
        </p:nvSpPr>
        <p:spPr>
          <a:xfrm>
            <a:off x="8092440" y="4864608"/>
            <a:ext cx="457200" cy="274320"/>
          </a:xfrm>
          <a:prstGeom prst="rect">
            <a:avLst/>
          </a:prstGeom>
          <a:solidFill>
            <a:srgbClr val="1A3A6B"/>
          </a:solidFill>
          <a:ln w="12700">
            <a:solidFill>
              <a:srgbClr val="1A3A6B"/>
            </a:solidFill>
            <a:prstDash val="solid"/>
          </a:ln>
        </p:spPr>
        <p:txBody>
          <a:bodyPr/>
          <a:lstStyle/>
          <a:p>
            <a:endParaRPr lang="en-AE" dirty="0"/>
          </a:p>
        </p:txBody>
      </p:sp>
      <p:sp>
        <p:nvSpPr>
          <p:cNvPr id="16" name="Shape 13"/>
          <p:cNvSpPr/>
          <p:nvPr/>
        </p:nvSpPr>
        <p:spPr>
          <a:xfrm>
            <a:off x="8595360" y="4754880"/>
            <a:ext cx="329184" cy="384048"/>
          </a:xfrm>
          <a:prstGeom prst="rect">
            <a:avLst/>
          </a:prstGeom>
          <a:solidFill>
            <a:srgbClr val="1A3A6B"/>
          </a:solidFill>
          <a:ln w="12700">
            <a:solidFill>
              <a:srgbClr val="1A3A6B"/>
            </a:solidFill>
            <a:prstDash val="solid"/>
          </a:ln>
        </p:spPr>
        <p:txBody>
          <a:bodyPr/>
          <a:lstStyle/>
          <a:p>
            <a:endParaRPr lang="en-AE" dirty="0"/>
          </a:p>
        </p:txBody>
      </p:sp>
      <p:sp>
        <p:nvSpPr>
          <p:cNvPr id="17" name="Shape 14"/>
          <p:cNvSpPr/>
          <p:nvPr/>
        </p:nvSpPr>
        <p:spPr>
          <a:xfrm>
            <a:off x="8970264" y="4930445"/>
            <a:ext cx="603504" cy="208483"/>
          </a:xfrm>
          <a:prstGeom prst="rect">
            <a:avLst/>
          </a:prstGeom>
          <a:solidFill>
            <a:srgbClr val="1A3A6B"/>
          </a:solidFill>
          <a:ln w="12700">
            <a:solidFill>
              <a:srgbClr val="1A3A6B"/>
            </a:solidFill>
            <a:prstDash val="solid"/>
          </a:ln>
        </p:spPr>
        <p:txBody>
          <a:bodyPr/>
          <a:lstStyle/>
          <a:p>
            <a:endParaRPr lang="en-AE" dirty="0"/>
          </a:p>
        </p:txBody>
      </p:sp>
      <p:sp>
        <p:nvSpPr>
          <p:cNvPr id="18" name="Text 15"/>
          <p:cNvSpPr/>
          <p:nvPr/>
        </p:nvSpPr>
        <p:spPr>
          <a:xfrm>
            <a:off x="548640" y="1371600"/>
            <a:ext cx="7315200" cy="274320"/>
          </a:xfrm>
          <a:prstGeom prst="rect">
            <a:avLst/>
          </a:prstGeom>
          <a:noFill/>
          <a:ln/>
        </p:spPr>
        <p:txBody>
          <a:bodyPr wrap="square" lIns="0" tIns="0" rIns="0" bIns="0" rtlCol="0" anchor="ctr"/>
          <a:lstStyle/>
          <a:p>
            <a:pPr marL="0" indent="0">
              <a:buNone/>
            </a:pPr>
            <a:r>
              <a:rPr lang="en-US" sz="1100" b="1" kern="0" spc="300" dirty="0">
                <a:solidFill>
                  <a:srgbClr val="5391D5"/>
                </a:solidFill>
                <a:latin typeface="Open Sans" pitchFamily="34" charset="0"/>
                <a:ea typeface="Open Sans" pitchFamily="34" charset="-122"/>
                <a:cs typeface="Open Sans" pitchFamily="34" charset="-120"/>
              </a:rPr>
              <a:t>CORPORATE PROFILE</a:t>
            </a:r>
            <a:endParaRPr lang="en-US" sz="1100" dirty="0"/>
          </a:p>
        </p:txBody>
      </p:sp>
      <p:sp>
        <p:nvSpPr>
          <p:cNvPr id="19" name="Text 16"/>
          <p:cNvSpPr/>
          <p:nvPr/>
        </p:nvSpPr>
        <p:spPr>
          <a:xfrm>
            <a:off x="548640" y="1783080"/>
            <a:ext cx="7680960" cy="1371600"/>
          </a:xfrm>
          <a:prstGeom prst="rect">
            <a:avLst/>
          </a:prstGeom>
          <a:noFill/>
          <a:ln/>
        </p:spPr>
        <p:txBody>
          <a:bodyPr wrap="square" lIns="0" tIns="0" rIns="0" bIns="0" rtlCol="0" anchor="ctr"/>
          <a:lstStyle/>
          <a:p>
            <a:pPr marL="0" indent="0">
              <a:lnSpc>
                <a:spcPct val="98000"/>
              </a:lnSpc>
              <a:buNone/>
            </a:pPr>
            <a:r>
              <a:rPr lang="en-US" sz="4000" b="1" dirty="0">
                <a:solidFill>
                  <a:srgbClr val="FFFFFF"/>
                </a:solidFill>
                <a:latin typeface="Open Sans" pitchFamily="34" charset="0"/>
                <a:ea typeface="Open Sans" pitchFamily="34" charset="-122"/>
                <a:cs typeface="Open Sans" pitchFamily="34" charset="-120"/>
              </a:rPr>
              <a:t>Virginia Institute of</a:t>
            </a:r>
            <a:endParaRPr lang="en-US" sz="4000" dirty="0"/>
          </a:p>
          <a:p>
            <a:pPr marL="0" indent="0">
              <a:lnSpc>
                <a:spcPct val="98000"/>
              </a:lnSpc>
              <a:buNone/>
            </a:pPr>
            <a:r>
              <a:rPr lang="en-US" sz="4000" b="1" dirty="0">
                <a:solidFill>
                  <a:srgbClr val="FFFFFF"/>
                </a:solidFill>
                <a:latin typeface="Open Sans" pitchFamily="34" charset="0"/>
                <a:ea typeface="Open Sans" pitchFamily="34" charset="-122"/>
                <a:cs typeface="Open Sans" pitchFamily="34" charset="-120"/>
              </a:rPr>
              <a:t>Finance and Management</a:t>
            </a:r>
            <a:endParaRPr lang="en-US" sz="4000" dirty="0"/>
          </a:p>
        </p:txBody>
      </p:sp>
      <p:sp>
        <p:nvSpPr>
          <p:cNvPr id="20" name="Text 17"/>
          <p:cNvSpPr/>
          <p:nvPr/>
        </p:nvSpPr>
        <p:spPr>
          <a:xfrm>
            <a:off x="548640" y="3310128"/>
            <a:ext cx="6949440" cy="548640"/>
          </a:xfrm>
          <a:prstGeom prst="rect">
            <a:avLst/>
          </a:prstGeom>
          <a:noFill/>
          <a:ln/>
        </p:spPr>
        <p:txBody>
          <a:bodyPr wrap="square" lIns="0" tIns="0" rIns="0" bIns="0" rtlCol="0" anchor="ctr"/>
          <a:lstStyle/>
          <a:p>
            <a:pPr marL="0" indent="0">
              <a:buNone/>
            </a:pPr>
            <a:r>
              <a:rPr lang="en-US" sz="1400" dirty="0">
                <a:solidFill>
                  <a:srgbClr val="A8C4E5"/>
                </a:solidFill>
                <a:latin typeface="Open Sans" pitchFamily="34" charset="0"/>
                <a:ea typeface="Open Sans" pitchFamily="34" charset="-122"/>
                <a:cs typeface="Open Sans" pitchFamily="34" charset="-120"/>
              </a:rPr>
              <a:t>World-class finance and management training and consulting, bilingual and built for the GCC and beyond.</a:t>
            </a:r>
            <a:endParaRPr lang="en-US" sz="1400" dirty="0"/>
          </a:p>
        </p:txBody>
      </p:sp>
      <p:sp>
        <p:nvSpPr>
          <p:cNvPr id="21" name="Text 18"/>
          <p:cNvSpPr/>
          <p:nvPr/>
        </p:nvSpPr>
        <p:spPr>
          <a:xfrm>
            <a:off x="548640" y="4069080"/>
            <a:ext cx="6400800" cy="274320"/>
          </a:xfrm>
          <a:prstGeom prst="rect">
            <a:avLst/>
          </a:prstGeom>
          <a:noFill/>
          <a:ln/>
        </p:spPr>
        <p:txBody>
          <a:bodyPr wrap="square" lIns="0" tIns="0" rIns="0" bIns="0" rtlCol="0" anchor="ctr"/>
          <a:lstStyle/>
          <a:p>
            <a:pPr marL="0" indent="0">
              <a:buNone/>
            </a:pPr>
            <a:r>
              <a:rPr lang="en-US" sz="1200" b="1" dirty="0">
                <a:solidFill>
                  <a:srgbClr val="FFFFFF"/>
                </a:solidFill>
                <a:latin typeface="Open Sans" pitchFamily="34" charset="0"/>
                <a:ea typeface="Open Sans" pitchFamily="34" charset="-122"/>
                <a:cs typeface="Open Sans" pitchFamily="34" charset="-120"/>
              </a:rPr>
              <a:t>Riyadh, KSA | Dubai, UAE  |  Virginia, USA</a:t>
            </a:r>
            <a:endParaRPr lang="en-US" sz="1200" dirty="0"/>
          </a:p>
        </p:txBody>
      </p:sp>
      <p:sp>
        <p:nvSpPr>
          <p:cNvPr id="22" name="Text 19"/>
          <p:cNvSpPr/>
          <p:nvPr/>
        </p:nvSpPr>
        <p:spPr>
          <a:xfrm>
            <a:off x="548640" y="4526280"/>
            <a:ext cx="5486400" cy="274320"/>
          </a:xfrm>
          <a:prstGeom prst="rect">
            <a:avLst/>
          </a:prstGeom>
          <a:noFill/>
          <a:ln/>
        </p:spPr>
        <p:txBody>
          <a:bodyPr wrap="square" lIns="0" tIns="0" rIns="0" bIns="0" rtlCol="0" anchor="ctr"/>
          <a:lstStyle/>
          <a:p>
            <a:pPr marL="0" indent="0">
              <a:buNone/>
            </a:pPr>
            <a:r>
              <a:rPr lang="en-US" sz="1200" b="1" dirty="0">
                <a:solidFill>
                  <a:srgbClr val="5391D5"/>
                </a:solidFill>
                <a:latin typeface="Open Sans" pitchFamily="34" charset="0"/>
                <a:ea typeface="Open Sans" pitchFamily="34" charset="-122"/>
                <a:cs typeface="Open Sans" pitchFamily="34" charset="-120"/>
              </a:rPr>
              <a:t>viftraining.com</a:t>
            </a:r>
            <a:endParaRPr lang="en-US" sz="1200" dirty="0"/>
          </a:p>
        </p:txBody>
      </p:sp>
      <p:sp>
        <p:nvSpPr>
          <p:cNvPr id="23" name="PageNumber">
            <a:extLst>
              <a:ext uri="{FF2B5EF4-FFF2-40B4-BE49-F238E27FC236}">
                <a16:creationId xmlns:a16="http://schemas.microsoft.com/office/drawing/2014/main" id="{E531FE87-DE64-47DC-9BC0-49B08D83AF68}"/>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1</a:t>
            </a:r>
          </a:p>
        </p:txBody>
      </p:sp>
    </p:spTree>
    <p:extLst>
      <p:ext uri="{BB962C8B-B14F-4D97-AF65-F5344CB8AC3E}">
        <p14:creationId xmlns:p14="http://schemas.microsoft.com/office/powerpoint/2010/main" val="2098018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CERTIFIED &amp; GUARANTEED-TO-RUN</a:t>
            </a:r>
            <a:endParaRPr lang="en-US" sz="950" dirty="0"/>
          </a:p>
        </p:txBody>
      </p:sp>
      <p:sp>
        <p:nvSpPr>
          <p:cNvPr id="5" name="Text 2"/>
          <p:cNvSpPr/>
          <p:nvPr/>
        </p:nvSpPr>
        <p:spPr>
          <a:xfrm>
            <a:off x="457200" y="512064"/>
            <a:ext cx="7315200" cy="457200"/>
          </a:xfrm>
          <a:prstGeom prst="rect">
            <a:avLst/>
          </a:prstGeom>
          <a:noFill/>
          <a:ln/>
        </p:spPr>
        <p:txBody>
          <a:bodyPr wrap="square" lIns="0" tIns="0" rIns="0" bIns="0" rtlCol="0" anchor="ctr"/>
          <a:lstStyle/>
          <a:p>
            <a:pPr marL="0" indent="0">
              <a:buNone/>
            </a:pPr>
            <a:r>
              <a:rPr lang="en-US" sz="2700" b="1" dirty="0">
                <a:solidFill>
                  <a:srgbClr val="FFFFFF"/>
                </a:solidFill>
                <a:latin typeface="Open Sans" pitchFamily="34" charset="0"/>
                <a:ea typeface="Open Sans" pitchFamily="34" charset="-122"/>
                <a:cs typeface="Open Sans" pitchFamily="34" charset="-120"/>
              </a:rPr>
              <a:t>Credentials that count</a:t>
            </a:r>
            <a:endParaRPr lang="en-US" sz="2700" dirty="0"/>
          </a:p>
        </p:txBody>
      </p:sp>
      <p:sp>
        <p:nvSpPr>
          <p:cNvPr id="6" name="Text 3"/>
          <p:cNvSpPr/>
          <p:nvPr/>
        </p:nvSpPr>
        <p:spPr>
          <a:xfrm>
            <a:off x="457200" y="1207008"/>
            <a:ext cx="8229600" cy="640080"/>
          </a:xfrm>
          <a:prstGeom prst="rect">
            <a:avLst/>
          </a:prstGeom>
          <a:noFill/>
          <a:ln/>
        </p:spPr>
        <p:txBody>
          <a:bodyPr wrap="square" lIns="0" tIns="0" rIns="0" bIns="0" rtlCol="0" anchor="ctr"/>
          <a:lstStyle/>
          <a:p>
            <a:pPr marL="0" indent="0">
              <a:buNone/>
            </a:pPr>
            <a:r>
              <a:rPr lang="en-US" sz="1200" dirty="0">
                <a:solidFill>
                  <a:srgbClr val="A8C4E5"/>
                </a:solidFill>
                <a:latin typeface="Open Sans" pitchFamily="34" charset="0"/>
                <a:ea typeface="Open Sans" pitchFamily="34" charset="-122"/>
                <a:cs typeface="Open Sans" pitchFamily="34" charset="-120"/>
              </a:rPr>
              <a:t>VIFM prepares professionals for certifications aligned to globally recognized bodies and runs a calendar of Guaranteed-to-Run (GTR) courses with confirmed dates so teams can plan with certainty.</a:t>
            </a:r>
            <a:endParaRPr lang="en-US" sz="1200" dirty="0"/>
          </a:p>
        </p:txBody>
      </p:sp>
      <p:sp>
        <p:nvSpPr>
          <p:cNvPr id="7" name="Text 4"/>
          <p:cNvSpPr/>
          <p:nvPr/>
        </p:nvSpPr>
        <p:spPr>
          <a:xfrm>
            <a:off x="457200" y="1965960"/>
            <a:ext cx="8229600" cy="219456"/>
          </a:xfrm>
          <a:prstGeom prst="rect">
            <a:avLst/>
          </a:prstGeom>
          <a:noFill/>
          <a:ln/>
        </p:spPr>
        <p:txBody>
          <a:bodyPr wrap="square" lIns="0" tIns="0" rIns="0" bIns="0" rtlCol="0" anchor="ctr"/>
          <a:lstStyle/>
          <a:p>
            <a:pPr marL="0" indent="0">
              <a:buNone/>
            </a:pPr>
            <a:r>
              <a:rPr lang="en-US" sz="900" b="1" kern="0" spc="200" dirty="0">
                <a:solidFill>
                  <a:srgbClr val="A8C4E5"/>
                </a:solidFill>
                <a:latin typeface="Open Sans" pitchFamily="34" charset="0"/>
                <a:ea typeface="Open Sans" pitchFamily="34" charset="-122"/>
                <a:cs typeface="Open Sans" pitchFamily="34" charset="-120"/>
              </a:rPr>
              <a:t>RECOGNISED BODIES</a:t>
            </a:r>
            <a:endParaRPr lang="en-US" sz="900" dirty="0"/>
          </a:p>
        </p:txBody>
      </p:sp>
      <p:sp>
        <p:nvSpPr>
          <p:cNvPr id="8" name="Shape 5"/>
          <p:cNvSpPr/>
          <p:nvPr/>
        </p:nvSpPr>
        <p:spPr>
          <a:xfrm>
            <a:off x="457200" y="2267712"/>
            <a:ext cx="841248" cy="365760"/>
          </a:xfrm>
          <a:prstGeom prst="roundRect">
            <a:avLst>
              <a:gd name="adj" fmla="val 50000"/>
            </a:avLst>
          </a:prstGeom>
          <a:solidFill>
            <a:srgbClr val="1A3A6B"/>
          </a:solidFill>
          <a:ln w="6350">
            <a:solidFill>
              <a:srgbClr val="A8C4E5"/>
            </a:solidFill>
            <a:prstDash val="solid"/>
          </a:ln>
        </p:spPr>
        <p:txBody>
          <a:bodyPr/>
          <a:lstStyle/>
          <a:p>
            <a:endParaRPr lang="en-AE" dirty="0"/>
          </a:p>
        </p:txBody>
      </p:sp>
      <p:sp>
        <p:nvSpPr>
          <p:cNvPr id="9" name="Text 6"/>
          <p:cNvSpPr/>
          <p:nvPr/>
        </p:nvSpPr>
        <p:spPr>
          <a:xfrm>
            <a:off x="457200" y="2267712"/>
            <a:ext cx="841248"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ACCA</a:t>
            </a:r>
            <a:endParaRPr lang="en-US" sz="1100" dirty="0"/>
          </a:p>
        </p:txBody>
      </p:sp>
      <p:sp>
        <p:nvSpPr>
          <p:cNvPr id="10" name="Shape 7"/>
          <p:cNvSpPr/>
          <p:nvPr/>
        </p:nvSpPr>
        <p:spPr>
          <a:xfrm>
            <a:off x="1463040" y="2267712"/>
            <a:ext cx="745236" cy="365760"/>
          </a:xfrm>
          <a:prstGeom prst="roundRect">
            <a:avLst>
              <a:gd name="adj" fmla="val 50000"/>
            </a:avLst>
          </a:prstGeom>
          <a:solidFill>
            <a:srgbClr val="1A3A6B"/>
          </a:solidFill>
          <a:ln w="6350">
            <a:solidFill>
              <a:srgbClr val="A8C4E5"/>
            </a:solidFill>
            <a:prstDash val="solid"/>
          </a:ln>
        </p:spPr>
        <p:txBody>
          <a:bodyPr/>
          <a:lstStyle/>
          <a:p>
            <a:endParaRPr lang="en-AE" dirty="0"/>
          </a:p>
        </p:txBody>
      </p:sp>
      <p:sp>
        <p:nvSpPr>
          <p:cNvPr id="11" name="Text 8"/>
          <p:cNvSpPr/>
          <p:nvPr/>
        </p:nvSpPr>
        <p:spPr>
          <a:xfrm>
            <a:off x="1463040" y="2267712"/>
            <a:ext cx="745236"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PMI</a:t>
            </a:r>
            <a:endParaRPr lang="en-US" sz="1100" dirty="0"/>
          </a:p>
        </p:txBody>
      </p:sp>
      <p:sp>
        <p:nvSpPr>
          <p:cNvPr id="12" name="Shape 9"/>
          <p:cNvSpPr/>
          <p:nvPr/>
        </p:nvSpPr>
        <p:spPr>
          <a:xfrm>
            <a:off x="2372868" y="2267712"/>
            <a:ext cx="841248" cy="365760"/>
          </a:xfrm>
          <a:prstGeom prst="roundRect">
            <a:avLst>
              <a:gd name="adj" fmla="val 50000"/>
            </a:avLst>
          </a:prstGeom>
          <a:solidFill>
            <a:srgbClr val="1A3A6B"/>
          </a:solidFill>
          <a:ln w="6350">
            <a:solidFill>
              <a:srgbClr val="A8C4E5"/>
            </a:solidFill>
            <a:prstDash val="solid"/>
          </a:ln>
        </p:spPr>
        <p:txBody>
          <a:bodyPr/>
          <a:lstStyle/>
          <a:p>
            <a:endParaRPr lang="en-AE" dirty="0"/>
          </a:p>
        </p:txBody>
      </p:sp>
      <p:sp>
        <p:nvSpPr>
          <p:cNvPr id="13" name="Text 10"/>
          <p:cNvSpPr/>
          <p:nvPr/>
        </p:nvSpPr>
        <p:spPr>
          <a:xfrm>
            <a:off x="2372868" y="2267712"/>
            <a:ext cx="841248"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IIBA</a:t>
            </a:r>
            <a:endParaRPr lang="en-US" sz="1100" dirty="0"/>
          </a:p>
        </p:txBody>
      </p:sp>
      <p:sp>
        <p:nvSpPr>
          <p:cNvPr id="14" name="Shape 11"/>
          <p:cNvSpPr/>
          <p:nvPr/>
        </p:nvSpPr>
        <p:spPr>
          <a:xfrm>
            <a:off x="3378708" y="2267712"/>
            <a:ext cx="1321308" cy="365760"/>
          </a:xfrm>
          <a:prstGeom prst="roundRect">
            <a:avLst>
              <a:gd name="adj" fmla="val 50000"/>
            </a:avLst>
          </a:prstGeom>
          <a:solidFill>
            <a:srgbClr val="1A3A6B"/>
          </a:solidFill>
          <a:ln w="6350">
            <a:solidFill>
              <a:srgbClr val="A8C4E5"/>
            </a:solidFill>
            <a:prstDash val="solid"/>
          </a:ln>
        </p:spPr>
        <p:txBody>
          <a:bodyPr/>
          <a:lstStyle/>
          <a:p>
            <a:endParaRPr lang="en-AE" dirty="0"/>
          </a:p>
        </p:txBody>
      </p:sp>
      <p:sp>
        <p:nvSpPr>
          <p:cNvPr id="15" name="Text 12"/>
          <p:cNvSpPr/>
          <p:nvPr/>
        </p:nvSpPr>
        <p:spPr>
          <a:xfrm>
            <a:off x="3378708" y="2267712"/>
            <a:ext cx="1321308"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Microsoft</a:t>
            </a:r>
            <a:endParaRPr lang="en-US" sz="1100" dirty="0"/>
          </a:p>
        </p:txBody>
      </p:sp>
      <p:sp>
        <p:nvSpPr>
          <p:cNvPr id="16" name="Shape 13"/>
          <p:cNvSpPr/>
          <p:nvPr/>
        </p:nvSpPr>
        <p:spPr>
          <a:xfrm>
            <a:off x="4864608" y="2267712"/>
            <a:ext cx="937260" cy="365760"/>
          </a:xfrm>
          <a:prstGeom prst="roundRect">
            <a:avLst>
              <a:gd name="adj" fmla="val 50000"/>
            </a:avLst>
          </a:prstGeom>
          <a:solidFill>
            <a:srgbClr val="1A3A6B"/>
          </a:solidFill>
          <a:ln w="6350">
            <a:solidFill>
              <a:srgbClr val="A8C4E5"/>
            </a:solidFill>
            <a:prstDash val="solid"/>
          </a:ln>
        </p:spPr>
        <p:txBody>
          <a:bodyPr/>
          <a:lstStyle/>
          <a:p>
            <a:endParaRPr lang="en-AE" dirty="0"/>
          </a:p>
        </p:txBody>
      </p:sp>
      <p:sp>
        <p:nvSpPr>
          <p:cNvPr id="17" name="Text 14"/>
          <p:cNvSpPr/>
          <p:nvPr/>
        </p:nvSpPr>
        <p:spPr>
          <a:xfrm>
            <a:off x="4864608" y="2267712"/>
            <a:ext cx="937260"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ACAMS</a:t>
            </a:r>
            <a:endParaRPr lang="en-US" sz="1100" dirty="0"/>
          </a:p>
        </p:txBody>
      </p:sp>
      <p:sp>
        <p:nvSpPr>
          <p:cNvPr id="18" name="Shape 15"/>
          <p:cNvSpPr/>
          <p:nvPr/>
        </p:nvSpPr>
        <p:spPr>
          <a:xfrm>
            <a:off x="5966460" y="2267712"/>
            <a:ext cx="841248" cy="365760"/>
          </a:xfrm>
          <a:prstGeom prst="roundRect">
            <a:avLst>
              <a:gd name="adj" fmla="val 50000"/>
            </a:avLst>
          </a:prstGeom>
          <a:solidFill>
            <a:srgbClr val="1A3A6B"/>
          </a:solidFill>
          <a:ln w="6350">
            <a:solidFill>
              <a:srgbClr val="A8C4E5"/>
            </a:solidFill>
            <a:prstDash val="solid"/>
          </a:ln>
        </p:spPr>
        <p:txBody>
          <a:bodyPr/>
          <a:lstStyle/>
          <a:p>
            <a:endParaRPr lang="en-AE" dirty="0"/>
          </a:p>
        </p:txBody>
      </p:sp>
      <p:sp>
        <p:nvSpPr>
          <p:cNvPr id="19" name="Text 16"/>
          <p:cNvSpPr/>
          <p:nvPr/>
        </p:nvSpPr>
        <p:spPr>
          <a:xfrm>
            <a:off x="5966460" y="2267712"/>
            <a:ext cx="841248"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DAMA</a:t>
            </a:r>
            <a:endParaRPr lang="en-US" sz="1100" dirty="0"/>
          </a:p>
        </p:txBody>
      </p:sp>
      <p:sp>
        <p:nvSpPr>
          <p:cNvPr id="20" name="Shape 17"/>
          <p:cNvSpPr/>
          <p:nvPr/>
        </p:nvSpPr>
        <p:spPr>
          <a:xfrm>
            <a:off x="6972300" y="2267712"/>
            <a:ext cx="1129284" cy="365760"/>
          </a:xfrm>
          <a:prstGeom prst="roundRect">
            <a:avLst>
              <a:gd name="adj" fmla="val 50000"/>
            </a:avLst>
          </a:prstGeom>
          <a:solidFill>
            <a:srgbClr val="1A3A6B"/>
          </a:solidFill>
          <a:ln w="6350">
            <a:solidFill>
              <a:srgbClr val="A8C4E5"/>
            </a:solidFill>
            <a:prstDash val="solid"/>
          </a:ln>
        </p:spPr>
        <p:txBody>
          <a:bodyPr/>
          <a:lstStyle/>
          <a:p>
            <a:endParaRPr lang="en-AE" dirty="0"/>
          </a:p>
        </p:txBody>
      </p:sp>
      <p:sp>
        <p:nvSpPr>
          <p:cNvPr id="21" name="Text 18"/>
          <p:cNvSpPr/>
          <p:nvPr/>
        </p:nvSpPr>
        <p:spPr>
          <a:xfrm>
            <a:off x="6972300" y="2267712"/>
            <a:ext cx="1129284"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ACI-FMA</a:t>
            </a:r>
            <a:endParaRPr lang="en-US" sz="1100" dirty="0"/>
          </a:p>
        </p:txBody>
      </p:sp>
      <p:sp>
        <p:nvSpPr>
          <p:cNvPr id="22" name="Shape 19"/>
          <p:cNvSpPr/>
          <p:nvPr/>
        </p:nvSpPr>
        <p:spPr>
          <a:xfrm>
            <a:off x="457200" y="2724912"/>
            <a:ext cx="745236" cy="365760"/>
          </a:xfrm>
          <a:prstGeom prst="roundRect">
            <a:avLst>
              <a:gd name="adj" fmla="val 50000"/>
            </a:avLst>
          </a:prstGeom>
          <a:solidFill>
            <a:srgbClr val="1A3A6B"/>
          </a:solidFill>
          <a:ln w="6350">
            <a:solidFill>
              <a:srgbClr val="A8C4E5"/>
            </a:solidFill>
            <a:prstDash val="solid"/>
          </a:ln>
        </p:spPr>
        <p:txBody>
          <a:bodyPr/>
          <a:lstStyle/>
          <a:p>
            <a:endParaRPr lang="en-AE" dirty="0"/>
          </a:p>
        </p:txBody>
      </p:sp>
      <p:sp>
        <p:nvSpPr>
          <p:cNvPr id="23" name="Text 20"/>
          <p:cNvSpPr/>
          <p:nvPr/>
        </p:nvSpPr>
        <p:spPr>
          <a:xfrm>
            <a:off x="457200" y="2724912"/>
            <a:ext cx="745236"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AFP</a:t>
            </a:r>
            <a:endParaRPr lang="en-US" sz="1100" dirty="0"/>
          </a:p>
        </p:txBody>
      </p:sp>
      <p:sp>
        <p:nvSpPr>
          <p:cNvPr id="24" name="Shape 21"/>
          <p:cNvSpPr/>
          <p:nvPr/>
        </p:nvSpPr>
        <p:spPr>
          <a:xfrm>
            <a:off x="1367028" y="2724912"/>
            <a:ext cx="745236" cy="365760"/>
          </a:xfrm>
          <a:prstGeom prst="roundRect">
            <a:avLst>
              <a:gd name="adj" fmla="val 50000"/>
            </a:avLst>
          </a:prstGeom>
          <a:solidFill>
            <a:srgbClr val="1A3A6B"/>
          </a:solidFill>
          <a:ln w="6350">
            <a:solidFill>
              <a:srgbClr val="A8C4E5"/>
            </a:solidFill>
            <a:prstDash val="solid"/>
          </a:ln>
        </p:spPr>
        <p:txBody>
          <a:bodyPr/>
          <a:lstStyle/>
          <a:p>
            <a:endParaRPr lang="en-AE" dirty="0"/>
          </a:p>
        </p:txBody>
      </p:sp>
      <p:sp>
        <p:nvSpPr>
          <p:cNvPr id="25" name="Text 22"/>
          <p:cNvSpPr/>
          <p:nvPr/>
        </p:nvSpPr>
        <p:spPr>
          <a:xfrm>
            <a:off x="1367028" y="2724912"/>
            <a:ext cx="745236"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FMI</a:t>
            </a:r>
            <a:endParaRPr lang="en-US" sz="1100" dirty="0"/>
          </a:p>
        </p:txBody>
      </p:sp>
      <p:sp>
        <p:nvSpPr>
          <p:cNvPr id="26" name="Shape 23"/>
          <p:cNvSpPr/>
          <p:nvPr/>
        </p:nvSpPr>
        <p:spPr>
          <a:xfrm>
            <a:off x="324612" y="3611880"/>
            <a:ext cx="2697480" cy="914400"/>
          </a:xfrm>
          <a:prstGeom prst="roundRect">
            <a:avLst>
              <a:gd name="adj" fmla="val 8000"/>
            </a:avLst>
          </a:prstGeom>
          <a:solidFill>
            <a:srgbClr val="1A3A6B"/>
          </a:solidFill>
          <a:ln w="12700">
            <a:solidFill>
              <a:srgbClr val="1A3A6B"/>
            </a:solidFill>
            <a:prstDash val="solid"/>
          </a:ln>
        </p:spPr>
        <p:txBody>
          <a:bodyPr/>
          <a:lstStyle/>
          <a:p>
            <a:endParaRPr lang="en-AE" dirty="0"/>
          </a:p>
        </p:txBody>
      </p:sp>
      <p:sp>
        <p:nvSpPr>
          <p:cNvPr id="27" name="Text 24"/>
          <p:cNvSpPr/>
          <p:nvPr/>
        </p:nvSpPr>
        <p:spPr>
          <a:xfrm>
            <a:off x="507492" y="3767328"/>
            <a:ext cx="2331720" cy="365760"/>
          </a:xfrm>
          <a:prstGeom prst="rect">
            <a:avLst/>
          </a:prstGeom>
          <a:noFill/>
          <a:ln/>
        </p:spPr>
        <p:txBody>
          <a:bodyPr wrap="square" lIns="0" tIns="0" rIns="0" bIns="0" rtlCol="0" anchor="ctr"/>
          <a:lstStyle/>
          <a:p>
            <a:pPr marL="0" indent="0">
              <a:buNone/>
            </a:pPr>
            <a:r>
              <a:rPr lang="en-US" sz="1300" b="1" dirty="0">
                <a:solidFill>
                  <a:srgbClr val="5391D5"/>
                </a:solidFill>
                <a:latin typeface="Open Sans" pitchFamily="34" charset="0"/>
                <a:ea typeface="Open Sans" pitchFamily="34" charset="-122"/>
                <a:cs typeface="Open Sans" pitchFamily="34" charset="-120"/>
              </a:rPr>
              <a:t>PMP, CAPM, PfMP</a:t>
            </a:r>
            <a:endParaRPr lang="en-US" sz="1300" dirty="0"/>
          </a:p>
        </p:txBody>
      </p:sp>
      <p:sp>
        <p:nvSpPr>
          <p:cNvPr id="28" name="Text 25"/>
          <p:cNvSpPr/>
          <p:nvPr/>
        </p:nvSpPr>
        <p:spPr>
          <a:xfrm>
            <a:off x="507492" y="4160520"/>
            <a:ext cx="2331720" cy="274320"/>
          </a:xfrm>
          <a:prstGeom prst="rect">
            <a:avLst/>
          </a:prstGeom>
          <a:noFill/>
          <a:ln/>
        </p:spPr>
        <p:txBody>
          <a:bodyPr wrap="square" lIns="0" tIns="0" rIns="0" bIns="0" rtlCol="0" anchor="ctr"/>
          <a:lstStyle/>
          <a:p>
            <a:pPr marL="0" indent="0">
              <a:buNone/>
            </a:pPr>
            <a:r>
              <a:rPr lang="en-US" sz="1000" dirty="0">
                <a:solidFill>
                  <a:srgbClr val="A8C4E5"/>
                </a:solidFill>
                <a:latin typeface="Open Sans" pitchFamily="34" charset="0"/>
                <a:ea typeface="Open Sans" pitchFamily="34" charset="-122"/>
                <a:cs typeface="Open Sans" pitchFamily="34" charset="-120"/>
              </a:rPr>
              <a:t>Project &amp; portfolio management</a:t>
            </a:r>
            <a:endParaRPr lang="en-US" sz="1000" dirty="0"/>
          </a:p>
        </p:txBody>
      </p:sp>
      <p:sp>
        <p:nvSpPr>
          <p:cNvPr id="29" name="Shape 26"/>
          <p:cNvSpPr/>
          <p:nvPr/>
        </p:nvSpPr>
        <p:spPr>
          <a:xfrm>
            <a:off x="3223260" y="3611880"/>
            <a:ext cx="2697480" cy="914400"/>
          </a:xfrm>
          <a:prstGeom prst="roundRect">
            <a:avLst>
              <a:gd name="adj" fmla="val 8000"/>
            </a:avLst>
          </a:prstGeom>
          <a:solidFill>
            <a:srgbClr val="1A3A6B"/>
          </a:solidFill>
          <a:ln w="12700">
            <a:solidFill>
              <a:srgbClr val="1A3A6B"/>
            </a:solidFill>
            <a:prstDash val="solid"/>
          </a:ln>
        </p:spPr>
        <p:txBody>
          <a:bodyPr/>
          <a:lstStyle/>
          <a:p>
            <a:endParaRPr lang="en-AE" dirty="0"/>
          </a:p>
        </p:txBody>
      </p:sp>
      <p:sp>
        <p:nvSpPr>
          <p:cNvPr id="30" name="Text 27"/>
          <p:cNvSpPr/>
          <p:nvPr/>
        </p:nvSpPr>
        <p:spPr>
          <a:xfrm>
            <a:off x="3406140" y="3767328"/>
            <a:ext cx="2331720" cy="365760"/>
          </a:xfrm>
          <a:prstGeom prst="rect">
            <a:avLst/>
          </a:prstGeom>
          <a:noFill/>
          <a:ln/>
        </p:spPr>
        <p:txBody>
          <a:bodyPr wrap="square" lIns="0" tIns="0" rIns="0" bIns="0" rtlCol="0" anchor="ctr"/>
          <a:lstStyle/>
          <a:p>
            <a:pPr marL="0" indent="0">
              <a:buNone/>
            </a:pPr>
            <a:r>
              <a:rPr lang="en-US" sz="1300" b="1" dirty="0">
                <a:solidFill>
                  <a:srgbClr val="5391D5"/>
                </a:solidFill>
                <a:latin typeface="Open Sans" pitchFamily="34" charset="0"/>
                <a:ea typeface="Open Sans" pitchFamily="34" charset="-122"/>
                <a:cs typeface="Open Sans" pitchFamily="34" charset="-120"/>
              </a:rPr>
              <a:t>CAMS, CDIP, CDMP</a:t>
            </a:r>
            <a:endParaRPr lang="en-US" sz="1300" dirty="0"/>
          </a:p>
        </p:txBody>
      </p:sp>
      <p:sp>
        <p:nvSpPr>
          <p:cNvPr id="31" name="Text 28"/>
          <p:cNvSpPr/>
          <p:nvPr/>
        </p:nvSpPr>
        <p:spPr>
          <a:xfrm>
            <a:off x="3406140" y="4160520"/>
            <a:ext cx="2331720" cy="274320"/>
          </a:xfrm>
          <a:prstGeom prst="rect">
            <a:avLst/>
          </a:prstGeom>
          <a:noFill/>
          <a:ln/>
        </p:spPr>
        <p:txBody>
          <a:bodyPr wrap="square" lIns="0" tIns="0" rIns="0" bIns="0" rtlCol="0" anchor="ctr"/>
          <a:lstStyle/>
          <a:p>
            <a:pPr marL="0" indent="0">
              <a:buNone/>
            </a:pPr>
            <a:r>
              <a:rPr lang="en-US" sz="1000" dirty="0">
                <a:solidFill>
                  <a:srgbClr val="A8C4E5"/>
                </a:solidFill>
                <a:latin typeface="Open Sans" pitchFamily="34" charset="0"/>
                <a:ea typeface="Open Sans" pitchFamily="34" charset="-122"/>
                <a:cs typeface="Open Sans" pitchFamily="34" charset="-120"/>
              </a:rPr>
              <a:t>Compliance &amp; data</a:t>
            </a:r>
            <a:endParaRPr lang="en-US" sz="1000" dirty="0"/>
          </a:p>
        </p:txBody>
      </p:sp>
      <p:sp>
        <p:nvSpPr>
          <p:cNvPr id="32" name="Shape 29"/>
          <p:cNvSpPr/>
          <p:nvPr/>
        </p:nvSpPr>
        <p:spPr>
          <a:xfrm>
            <a:off x="6121908" y="3611880"/>
            <a:ext cx="2697480" cy="914400"/>
          </a:xfrm>
          <a:prstGeom prst="roundRect">
            <a:avLst>
              <a:gd name="adj" fmla="val 8000"/>
            </a:avLst>
          </a:prstGeom>
          <a:solidFill>
            <a:srgbClr val="1A3A6B"/>
          </a:solidFill>
          <a:ln w="12700">
            <a:solidFill>
              <a:srgbClr val="1A3A6B"/>
            </a:solidFill>
            <a:prstDash val="solid"/>
          </a:ln>
        </p:spPr>
        <p:txBody>
          <a:bodyPr/>
          <a:lstStyle/>
          <a:p>
            <a:endParaRPr lang="en-AE" dirty="0"/>
          </a:p>
        </p:txBody>
      </p:sp>
      <p:sp>
        <p:nvSpPr>
          <p:cNvPr id="33" name="Text 30"/>
          <p:cNvSpPr/>
          <p:nvPr/>
        </p:nvSpPr>
        <p:spPr>
          <a:xfrm>
            <a:off x="6304788" y="3767328"/>
            <a:ext cx="2331720" cy="365760"/>
          </a:xfrm>
          <a:prstGeom prst="rect">
            <a:avLst/>
          </a:prstGeom>
          <a:noFill/>
          <a:ln/>
        </p:spPr>
        <p:txBody>
          <a:bodyPr wrap="square" lIns="0" tIns="0" rIns="0" bIns="0" rtlCol="0" anchor="ctr"/>
          <a:lstStyle/>
          <a:p>
            <a:pPr marL="0" indent="0">
              <a:buNone/>
            </a:pPr>
            <a:r>
              <a:rPr lang="en-US" sz="1300" b="1" dirty="0">
                <a:solidFill>
                  <a:srgbClr val="5391D5"/>
                </a:solidFill>
                <a:latin typeface="Open Sans" pitchFamily="34" charset="0"/>
                <a:ea typeface="Open Sans" pitchFamily="34" charset="-122"/>
                <a:cs typeface="Open Sans" pitchFamily="34" charset="-120"/>
              </a:rPr>
              <a:t>CAIFL, CAPA, CASP</a:t>
            </a:r>
            <a:endParaRPr lang="en-US" sz="1300" dirty="0"/>
          </a:p>
        </p:txBody>
      </p:sp>
      <p:sp>
        <p:nvSpPr>
          <p:cNvPr id="34" name="Text 31"/>
          <p:cNvSpPr/>
          <p:nvPr/>
        </p:nvSpPr>
        <p:spPr>
          <a:xfrm>
            <a:off x="6304788" y="4160520"/>
            <a:ext cx="2331720" cy="274320"/>
          </a:xfrm>
          <a:prstGeom prst="rect">
            <a:avLst/>
          </a:prstGeom>
          <a:noFill/>
          <a:ln/>
        </p:spPr>
        <p:txBody>
          <a:bodyPr wrap="square" lIns="0" tIns="0" rIns="0" bIns="0" rtlCol="0" anchor="ctr"/>
          <a:lstStyle/>
          <a:p>
            <a:pPr marL="0" indent="0">
              <a:buNone/>
            </a:pPr>
            <a:r>
              <a:rPr lang="en-US" sz="1000" dirty="0">
                <a:solidFill>
                  <a:srgbClr val="A8C4E5"/>
                </a:solidFill>
                <a:latin typeface="Open Sans" pitchFamily="34" charset="0"/>
                <a:ea typeface="Open Sans" pitchFamily="34" charset="-122"/>
                <a:cs typeface="Open Sans" pitchFamily="34" charset="-120"/>
              </a:rPr>
              <a:t>AI for finance &amp; strategy</a:t>
            </a:r>
            <a:endParaRPr lang="en-US" sz="1000" dirty="0"/>
          </a:p>
        </p:txBody>
      </p:sp>
      <p:sp>
        <p:nvSpPr>
          <p:cNvPr id="35" name="Shape 32"/>
          <p:cNvSpPr/>
          <p:nvPr/>
        </p:nvSpPr>
        <p:spPr>
          <a:xfrm>
            <a:off x="365760" y="4882896"/>
            <a:ext cx="1175004"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36" name="Text 33"/>
          <p:cNvSpPr/>
          <p:nvPr/>
        </p:nvSpPr>
        <p:spPr>
          <a:xfrm>
            <a:off x="365760" y="4882896"/>
            <a:ext cx="1175004"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CERTIFIED</a:t>
            </a:r>
            <a:endParaRPr lang="en-US" sz="700" dirty="0"/>
          </a:p>
        </p:txBody>
      </p:sp>
      <p:sp>
        <p:nvSpPr>
          <p:cNvPr id="37" name="Text 34"/>
          <p:cNvSpPr/>
          <p:nvPr/>
        </p:nvSpPr>
        <p:spPr>
          <a:xfrm>
            <a:off x="1677924" y="4882896"/>
            <a:ext cx="4572000" cy="201168"/>
          </a:xfrm>
          <a:prstGeom prst="rect">
            <a:avLst/>
          </a:prstGeom>
          <a:noFill/>
          <a:ln/>
        </p:spPr>
        <p:txBody>
          <a:bodyPr wrap="square" lIns="0" tIns="0" rIns="0" bIns="0" rtlCol="0" anchor="ctr"/>
          <a:lstStyle/>
          <a:p>
            <a:pPr marL="0" indent="0">
              <a:buNone/>
            </a:pPr>
            <a:r>
              <a:rPr lang="en-US" sz="800" dirty="0">
                <a:solidFill>
                  <a:srgbClr val="A8C4E5"/>
                </a:solidFill>
                <a:latin typeface="Open Sans" pitchFamily="34" charset="0"/>
                <a:ea typeface="Open Sans" pitchFamily="34" charset="-122"/>
                <a:cs typeface="Open Sans" pitchFamily="34" charset="-120"/>
              </a:rPr>
              <a:t>VIFM Corporate Profile</a:t>
            </a:r>
            <a:endParaRPr lang="en-US" sz="800" dirty="0"/>
          </a:p>
        </p:txBody>
      </p:sp>
      <p:sp>
        <p:nvSpPr>
          <p:cNvPr id="39" name="PageNumber">
            <a:extLst>
              <a:ext uri="{FF2B5EF4-FFF2-40B4-BE49-F238E27FC236}">
                <a16:creationId xmlns:a16="http://schemas.microsoft.com/office/drawing/2014/main" id="{46F3D8BC-65A7-4719-8320-B63376DA5AD2}"/>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1ED535C-F013-466B-9E9C-3195372C6F29}"/>
              </a:ext>
            </a:extLst>
          </p:cNvPr>
          <p:cNvSpPr/>
          <p:nvPr/>
        </p:nvSpPr>
        <p:spPr>
          <a:xfrm>
            <a:off x="368300" y="4876800"/>
            <a:ext cx="1943100" cy="203200"/>
          </a:xfrm>
          <a:prstGeom prst="rect">
            <a:avLst/>
          </a:prstGeom>
          <a:solidFill>
            <a:srgbClr val="010131"/>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WHY VIFM  ·  INDUSTRY-LEADING ACCREDITATIONS</a:t>
            </a: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Globally recognized credentials</a:t>
            </a:r>
          </a:p>
        </p:txBody>
      </p:sp>
      <p:sp>
        <p:nvSpPr>
          <p:cNvPr id="6" name="Text 3"/>
          <p:cNvSpPr/>
          <p:nvPr/>
        </p:nvSpPr>
        <p:spPr>
          <a:xfrm>
            <a:off x="457200" y="1188720"/>
            <a:ext cx="8229600"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Our programmes are accredited by the world's leading professional bodies.</a:t>
            </a:r>
          </a:p>
        </p:txBody>
      </p:sp>
      <p:sp>
        <p:nvSpPr>
          <p:cNvPr id="54" name="Text 48"/>
          <p:cNvSpPr/>
          <p:nvPr/>
        </p:nvSpPr>
        <p:spPr>
          <a:xfrm>
            <a:off x="365760" y="4882896"/>
            <a:ext cx="1943100"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ACCREDITATIONS</a:t>
            </a:r>
          </a:p>
        </p:txBody>
      </p:sp>
      <p:sp>
        <p:nvSpPr>
          <p:cNvPr id="55" name="Text 49"/>
          <p:cNvSpPr/>
          <p:nvPr/>
        </p:nvSpPr>
        <p:spPr>
          <a:xfrm>
            <a:off x="2446020"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8ABC24E1-45D0-72A9-4841-1F87C955764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3789" y="1905000"/>
            <a:ext cx="9015982" cy="1645920"/>
          </a:xfrm>
          <a:prstGeom prst="rect">
            <a:avLst/>
          </a:prstGeom>
        </p:spPr>
      </p:pic>
      <p:sp>
        <p:nvSpPr>
          <p:cNvPr id="9" name="PageNumber">
            <a:extLst>
              <a:ext uri="{FF2B5EF4-FFF2-40B4-BE49-F238E27FC236}">
                <a16:creationId xmlns:a16="http://schemas.microsoft.com/office/drawing/2014/main" id="{A60CF75A-2479-4B68-8357-61A7F13C46CB}"/>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11</a:t>
            </a:r>
          </a:p>
        </p:txBody>
      </p:sp>
    </p:spTree>
    <p:extLst>
      <p:ext uri="{BB962C8B-B14F-4D97-AF65-F5344CB8AC3E}">
        <p14:creationId xmlns:p14="http://schemas.microsoft.com/office/powerpoint/2010/main" val="1564194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HOW WE DELIVER</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Five ways to learn</a:t>
            </a:r>
            <a:endParaRPr lang="en-US" sz="2700" dirty="0"/>
          </a:p>
        </p:txBody>
      </p:sp>
      <p:sp>
        <p:nvSpPr>
          <p:cNvPr id="6" name="Shape 3"/>
          <p:cNvSpPr/>
          <p:nvPr/>
        </p:nvSpPr>
        <p:spPr>
          <a:xfrm>
            <a:off x="210312" y="1417320"/>
            <a:ext cx="1627632" cy="1920240"/>
          </a:xfrm>
          <a:prstGeom prst="roundRect">
            <a:avLst>
              <a:gd name="adj" fmla="val 505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7" name="Shape 4"/>
          <p:cNvSpPr/>
          <p:nvPr/>
        </p:nvSpPr>
        <p:spPr>
          <a:xfrm>
            <a:off x="722376" y="1691640"/>
            <a:ext cx="603504" cy="603504"/>
          </a:xfrm>
          <a:prstGeom prst="ellipse">
            <a:avLst/>
          </a:prstGeom>
          <a:solidFill>
            <a:srgbClr val="5391D5"/>
          </a:solidFill>
          <a:ln w="12700">
            <a:solidFill>
              <a:srgbClr val="5391D5"/>
            </a:solidFill>
            <a:prstDash val="solid"/>
          </a:ln>
        </p:spPr>
        <p:txBody>
          <a:bodyPr/>
          <a:lstStyle/>
          <a:p>
            <a:endParaRPr lang="en-AE" dirty="0"/>
          </a:p>
        </p:txBody>
      </p:sp>
      <p:pic>
        <p:nvPicPr>
          <p:cNvPr id="8" name="Image 1" descr="/tmp/pf_37.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8680" y="1837944"/>
            <a:ext cx="310896" cy="310896"/>
          </a:xfrm>
          <a:prstGeom prst="rect">
            <a:avLst/>
          </a:prstGeom>
        </p:spPr>
      </p:pic>
      <p:sp>
        <p:nvSpPr>
          <p:cNvPr id="9" name="Text 5"/>
          <p:cNvSpPr/>
          <p:nvPr/>
        </p:nvSpPr>
        <p:spPr>
          <a:xfrm>
            <a:off x="210312" y="2423160"/>
            <a:ext cx="1627632" cy="292608"/>
          </a:xfrm>
          <a:prstGeom prst="rect">
            <a:avLst/>
          </a:prstGeom>
          <a:noFill/>
          <a:ln/>
        </p:spPr>
        <p:txBody>
          <a:bodyPr wrap="square" lIns="0" tIns="0" rIns="0" bIns="0" rtlCol="0" anchor="ctr"/>
          <a:lstStyle/>
          <a:p>
            <a:pPr marL="0" indent="0" algn="ctr">
              <a:buNone/>
            </a:pPr>
            <a:r>
              <a:rPr lang="en-US" b="1" dirty="0">
                <a:solidFill>
                  <a:srgbClr val="010131"/>
                </a:solidFill>
                <a:latin typeface="Open Sans" pitchFamily="34" charset="0"/>
                <a:ea typeface="Open Sans" pitchFamily="34" charset="-122"/>
                <a:cs typeface="Open Sans" pitchFamily="34" charset="-120"/>
              </a:rPr>
              <a:t>Public</a:t>
            </a:r>
            <a:endParaRPr lang="en-US" dirty="0"/>
          </a:p>
        </p:txBody>
      </p:sp>
      <p:sp>
        <p:nvSpPr>
          <p:cNvPr id="10" name="Text 6"/>
          <p:cNvSpPr/>
          <p:nvPr/>
        </p:nvSpPr>
        <p:spPr>
          <a:xfrm>
            <a:off x="320040" y="2734056"/>
            <a:ext cx="1408176" cy="548640"/>
          </a:xfrm>
          <a:prstGeom prst="rect">
            <a:avLst/>
          </a:prstGeom>
          <a:noFill/>
          <a:ln/>
        </p:spPr>
        <p:txBody>
          <a:bodyPr wrap="square" lIns="0" tIns="0" rIns="0" bIns="0" rtlCol="0" anchor="ctr"/>
          <a:lstStyle/>
          <a:p>
            <a:pPr marL="0" indent="0" algn="ctr">
              <a:buNone/>
            </a:pPr>
            <a:r>
              <a:rPr lang="en-US" sz="900" dirty="0">
                <a:solidFill>
                  <a:srgbClr val="64748B"/>
                </a:solidFill>
                <a:latin typeface="Open Sans" pitchFamily="34" charset="0"/>
                <a:ea typeface="Open Sans" pitchFamily="34" charset="-122"/>
                <a:cs typeface="Open Sans" pitchFamily="34" charset="-120"/>
              </a:rPr>
              <a:t>Open enrolment in cities worldwide.</a:t>
            </a:r>
            <a:endParaRPr lang="en-US" sz="900" dirty="0"/>
          </a:p>
        </p:txBody>
      </p:sp>
      <p:sp>
        <p:nvSpPr>
          <p:cNvPr id="11" name="Shape 7"/>
          <p:cNvSpPr/>
          <p:nvPr/>
        </p:nvSpPr>
        <p:spPr>
          <a:xfrm>
            <a:off x="1984248" y="1417320"/>
            <a:ext cx="1627632" cy="1920240"/>
          </a:xfrm>
          <a:prstGeom prst="roundRect">
            <a:avLst>
              <a:gd name="adj" fmla="val 505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2" name="Shape 8"/>
          <p:cNvSpPr/>
          <p:nvPr/>
        </p:nvSpPr>
        <p:spPr>
          <a:xfrm>
            <a:off x="2496312" y="1691640"/>
            <a:ext cx="603504" cy="603504"/>
          </a:xfrm>
          <a:prstGeom prst="ellipse">
            <a:avLst/>
          </a:prstGeom>
          <a:solidFill>
            <a:srgbClr val="1A3A6B"/>
          </a:solidFill>
          <a:ln w="12700">
            <a:solidFill>
              <a:srgbClr val="1A3A6B"/>
            </a:solidFill>
            <a:prstDash val="solid"/>
          </a:ln>
        </p:spPr>
        <p:txBody>
          <a:bodyPr/>
          <a:lstStyle/>
          <a:p>
            <a:endParaRPr lang="en-AE" dirty="0"/>
          </a:p>
        </p:txBody>
      </p:sp>
      <p:pic>
        <p:nvPicPr>
          <p:cNvPr id="13" name="Image 2" descr="/tmp/pf_38.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42616" y="1837944"/>
            <a:ext cx="310896" cy="310896"/>
          </a:xfrm>
          <a:prstGeom prst="rect">
            <a:avLst/>
          </a:prstGeom>
        </p:spPr>
      </p:pic>
      <p:sp>
        <p:nvSpPr>
          <p:cNvPr id="14" name="Text 9"/>
          <p:cNvSpPr/>
          <p:nvPr/>
        </p:nvSpPr>
        <p:spPr>
          <a:xfrm>
            <a:off x="1984248" y="2423160"/>
            <a:ext cx="1627632" cy="292608"/>
          </a:xfrm>
          <a:prstGeom prst="rect">
            <a:avLst/>
          </a:prstGeom>
          <a:noFill/>
          <a:ln/>
        </p:spPr>
        <p:txBody>
          <a:bodyPr wrap="square" lIns="0" tIns="0" rIns="0" bIns="0" rtlCol="0" anchor="ctr"/>
          <a:lstStyle/>
          <a:p>
            <a:pPr algn="ctr"/>
            <a:r>
              <a:rPr lang="en-US" b="1" dirty="0">
                <a:solidFill>
                  <a:srgbClr val="010131"/>
                </a:solidFill>
                <a:latin typeface="Open Sans" pitchFamily="34" charset="0"/>
                <a:ea typeface="Open Sans" pitchFamily="34" charset="-122"/>
                <a:cs typeface="Open Sans" pitchFamily="34" charset="-120"/>
              </a:rPr>
              <a:t>Virtual Live</a:t>
            </a:r>
          </a:p>
        </p:txBody>
      </p:sp>
      <p:sp>
        <p:nvSpPr>
          <p:cNvPr id="15" name="Text 10"/>
          <p:cNvSpPr/>
          <p:nvPr/>
        </p:nvSpPr>
        <p:spPr>
          <a:xfrm>
            <a:off x="2093976" y="2734056"/>
            <a:ext cx="1408176" cy="548640"/>
          </a:xfrm>
          <a:prstGeom prst="rect">
            <a:avLst/>
          </a:prstGeom>
          <a:noFill/>
          <a:ln/>
        </p:spPr>
        <p:txBody>
          <a:bodyPr wrap="square" lIns="0" tIns="0" rIns="0" bIns="0" rtlCol="0" anchor="ctr"/>
          <a:lstStyle/>
          <a:p>
            <a:pPr marL="0" indent="0" algn="ctr">
              <a:buNone/>
            </a:pPr>
            <a:r>
              <a:rPr lang="en-US" sz="900" dirty="0">
                <a:solidFill>
                  <a:srgbClr val="64748B"/>
                </a:solidFill>
                <a:latin typeface="Open Sans" pitchFamily="34" charset="0"/>
                <a:ea typeface="Open Sans" pitchFamily="34" charset="-122"/>
                <a:cs typeface="Open Sans" pitchFamily="34" charset="-120"/>
              </a:rPr>
              <a:t>Instructor-led, online and interactive.</a:t>
            </a:r>
            <a:endParaRPr lang="en-US" sz="900" dirty="0"/>
          </a:p>
        </p:txBody>
      </p:sp>
      <p:sp>
        <p:nvSpPr>
          <p:cNvPr id="16" name="Shape 11"/>
          <p:cNvSpPr/>
          <p:nvPr/>
        </p:nvSpPr>
        <p:spPr>
          <a:xfrm>
            <a:off x="3758184" y="1417320"/>
            <a:ext cx="1627632" cy="1920240"/>
          </a:xfrm>
          <a:prstGeom prst="roundRect">
            <a:avLst>
              <a:gd name="adj" fmla="val 505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7" name="Shape 12"/>
          <p:cNvSpPr/>
          <p:nvPr/>
        </p:nvSpPr>
        <p:spPr>
          <a:xfrm>
            <a:off x="4270248" y="1691640"/>
            <a:ext cx="603504" cy="603504"/>
          </a:xfrm>
          <a:prstGeom prst="ellipse">
            <a:avLst/>
          </a:prstGeom>
          <a:solidFill>
            <a:srgbClr val="5391D5"/>
          </a:solidFill>
          <a:ln w="12700">
            <a:solidFill>
              <a:srgbClr val="5391D5"/>
            </a:solidFill>
            <a:prstDash val="solid"/>
          </a:ln>
        </p:spPr>
        <p:txBody>
          <a:bodyPr/>
          <a:lstStyle/>
          <a:p>
            <a:endParaRPr lang="en-AE" dirty="0"/>
          </a:p>
        </p:txBody>
      </p:sp>
      <p:pic>
        <p:nvPicPr>
          <p:cNvPr id="18" name="Image 3" descr="/tmp/pf_39.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16552" y="1837944"/>
            <a:ext cx="310896" cy="310896"/>
          </a:xfrm>
          <a:prstGeom prst="rect">
            <a:avLst/>
          </a:prstGeom>
        </p:spPr>
      </p:pic>
      <p:sp>
        <p:nvSpPr>
          <p:cNvPr id="19" name="Text 13"/>
          <p:cNvSpPr/>
          <p:nvPr/>
        </p:nvSpPr>
        <p:spPr>
          <a:xfrm>
            <a:off x="3758184" y="2423160"/>
            <a:ext cx="1627632" cy="292608"/>
          </a:xfrm>
          <a:prstGeom prst="rect">
            <a:avLst/>
          </a:prstGeom>
          <a:noFill/>
          <a:ln/>
        </p:spPr>
        <p:txBody>
          <a:bodyPr wrap="square" lIns="0" tIns="0" rIns="0" bIns="0" rtlCol="0" anchor="ctr"/>
          <a:lstStyle/>
          <a:p>
            <a:pPr algn="ctr"/>
            <a:r>
              <a:rPr lang="en-US" b="1" dirty="0">
                <a:solidFill>
                  <a:srgbClr val="010131"/>
                </a:solidFill>
                <a:latin typeface="Open Sans" pitchFamily="34" charset="0"/>
                <a:ea typeface="Open Sans" pitchFamily="34" charset="-122"/>
                <a:cs typeface="Open Sans" pitchFamily="34" charset="-120"/>
              </a:rPr>
              <a:t>In-House</a:t>
            </a:r>
          </a:p>
        </p:txBody>
      </p:sp>
      <p:sp>
        <p:nvSpPr>
          <p:cNvPr id="20" name="Text 14"/>
          <p:cNvSpPr/>
          <p:nvPr/>
        </p:nvSpPr>
        <p:spPr>
          <a:xfrm>
            <a:off x="3867912" y="2734056"/>
            <a:ext cx="1408176" cy="548640"/>
          </a:xfrm>
          <a:prstGeom prst="rect">
            <a:avLst/>
          </a:prstGeom>
          <a:noFill/>
          <a:ln/>
        </p:spPr>
        <p:txBody>
          <a:bodyPr wrap="square" lIns="0" tIns="0" rIns="0" bIns="0" rtlCol="0" anchor="ctr"/>
          <a:lstStyle/>
          <a:p>
            <a:pPr marL="0" indent="0" algn="ctr">
              <a:buNone/>
            </a:pPr>
            <a:r>
              <a:rPr lang="en-US" sz="900" dirty="0">
                <a:solidFill>
                  <a:srgbClr val="64748B"/>
                </a:solidFill>
                <a:latin typeface="Open Sans" pitchFamily="34" charset="0"/>
                <a:ea typeface="Open Sans" pitchFamily="34" charset="-122"/>
                <a:cs typeface="Open Sans" pitchFamily="34" charset="-120"/>
              </a:rPr>
              <a:t>Customised to your team and goals.</a:t>
            </a:r>
            <a:endParaRPr lang="en-US" sz="900" dirty="0"/>
          </a:p>
        </p:txBody>
      </p:sp>
      <p:sp>
        <p:nvSpPr>
          <p:cNvPr id="21" name="Shape 15"/>
          <p:cNvSpPr/>
          <p:nvPr/>
        </p:nvSpPr>
        <p:spPr>
          <a:xfrm>
            <a:off x="5532120" y="1417320"/>
            <a:ext cx="1627632" cy="1920240"/>
          </a:xfrm>
          <a:prstGeom prst="roundRect">
            <a:avLst>
              <a:gd name="adj" fmla="val 505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2" name="Shape 16"/>
          <p:cNvSpPr/>
          <p:nvPr/>
        </p:nvSpPr>
        <p:spPr>
          <a:xfrm>
            <a:off x="6044184" y="1691640"/>
            <a:ext cx="603504" cy="603504"/>
          </a:xfrm>
          <a:prstGeom prst="ellipse">
            <a:avLst/>
          </a:prstGeom>
          <a:solidFill>
            <a:srgbClr val="1A3A6B"/>
          </a:solidFill>
          <a:ln w="12700">
            <a:solidFill>
              <a:srgbClr val="1A3A6B"/>
            </a:solidFill>
            <a:prstDash val="solid"/>
          </a:ln>
        </p:spPr>
        <p:txBody>
          <a:bodyPr/>
          <a:lstStyle/>
          <a:p>
            <a:endParaRPr lang="en-AE" dirty="0"/>
          </a:p>
        </p:txBody>
      </p:sp>
      <p:pic>
        <p:nvPicPr>
          <p:cNvPr id="23" name="Image 4" descr="/tmp/pf_40.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190488" y="1837944"/>
            <a:ext cx="310896" cy="310896"/>
          </a:xfrm>
          <a:prstGeom prst="rect">
            <a:avLst/>
          </a:prstGeom>
        </p:spPr>
      </p:pic>
      <p:sp>
        <p:nvSpPr>
          <p:cNvPr id="24" name="Text 17"/>
          <p:cNvSpPr/>
          <p:nvPr/>
        </p:nvSpPr>
        <p:spPr>
          <a:xfrm>
            <a:off x="5532120" y="2423160"/>
            <a:ext cx="1627632" cy="292608"/>
          </a:xfrm>
          <a:prstGeom prst="rect">
            <a:avLst/>
          </a:prstGeom>
          <a:noFill/>
          <a:ln/>
        </p:spPr>
        <p:txBody>
          <a:bodyPr wrap="square" lIns="0" tIns="0" rIns="0" bIns="0" rtlCol="0" anchor="ctr"/>
          <a:lstStyle/>
          <a:p>
            <a:pPr algn="ctr"/>
            <a:r>
              <a:rPr lang="en-US" b="1" dirty="0">
                <a:solidFill>
                  <a:srgbClr val="010131"/>
                </a:solidFill>
                <a:latin typeface="Open Sans" pitchFamily="34" charset="0"/>
                <a:ea typeface="Open Sans" pitchFamily="34" charset="-122"/>
                <a:cs typeface="Open Sans" pitchFamily="34" charset="-120"/>
              </a:rPr>
              <a:t>E-Learning</a:t>
            </a:r>
          </a:p>
        </p:txBody>
      </p:sp>
      <p:sp>
        <p:nvSpPr>
          <p:cNvPr id="25" name="Text 18"/>
          <p:cNvSpPr/>
          <p:nvPr/>
        </p:nvSpPr>
        <p:spPr>
          <a:xfrm>
            <a:off x="5641848" y="2734056"/>
            <a:ext cx="1408176" cy="548640"/>
          </a:xfrm>
          <a:prstGeom prst="rect">
            <a:avLst/>
          </a:prstGeom>
          <a:noFill/>
          <a:ln/>
        </p:spPr>
        <p:txBody>
          <a:bodyPr wrap="square" lIns="0" tIns="0" rIns="0" bIns="0" rtlCol="0" anchor="ctr"/>
          <a:lstStyle/>
          <a:p>
            <a:pPr marL="0" indent="0" algn="ctr">
              <a:buNone/>
            </a:pPr>
            <a:r>
              <a:rPr lang="en-US" sz="900" dirty="0">
                <a:solidFill>
                  <a:srgbClr val="64748B"/>
                </a:solidFill>
                <a:latin typeface="Open Sans" pitchFamily="34" charset="0"/>
                <a:ea typeface="Open Sans" pitchFamily="34" charset="-122"/>
                <a:cs typeface="Open Sans" pitchFamily="34" charset="-120"/>
              </a:rPr>
              <a:t>Self-paced courses, learn anywhere.</a:t>
            </a:r>
            <a:endParaRPr lang="en-US" sz="900" dirty="0"/>
          </a:p>
        </p:txBody>
      </p:sp>
      <p:sp>
        <p:nvSpPr>
          <p:cNvPr id="26" name="Shape 19"/>
          <p:cNvSpPr/>
          <p:nvPr/>
        </p:nvSpPr>
        <p:spPr>
          <a:xfrm>
            <a:off x="7306056" y="1417320"/>
            <a:ext cx="1627632" cy="1920240"/>
          </a:xfrm>
          <a:prstGeom prst="roundRect">
            <a:avLst>
              <a:gd name="adj" fmla="val 505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7" name="Shape 20"/>
          <p:cNvSpPr/>
          <p:nvPr/>
        </p:nvSpPr>
        <p:spPr>
          <a:xfrm>
            <a:off x="7818120" y="1691640"/>
            <a:ext cx="603504" cy="603504"/>
          </a:xfrm>
          <a:prstGeom prst="ellipse">
            <a:avLst/>
          </a:prstGeom>
          <a:solidFill>
            <a:srgbClr val="5391D5"/>
          </a:solidFill>
          <a:ln w="12700">
            <a:solidFill>
              <a:srgbClr val="5391D5"/>
            </a:solidFill>
            <a:prstDash val="solid"/>
          </a:ln>
        </p:spPr>
        <p:txBody>
          <a:bodyPr/>
          <a:lstStyle/>
          <a:p>
            <a:endParaRPr lang="en-AE" dirty="0"/>
          </a:p>
        </p:txBody>
      </p:sp>
      <p:pic>
        <p:nvPicPr>
          <p:cNvPr id="28" name="Image 5" descr="/tmp/pf_41.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964424" y="1837944"/>
            <a:ext cx="310896" cy="310896"/>
          </a:xfrm>
          <a:prstGeom prst="rect">
            <a:avLst/>
          </a:prstGeom>
        </p:spPr>
      </p:pic>
      <p:sp>
        <p:nvSpPr>
          <p:cNvPr id="29" name="Text 21"/>
          <p:cNvSpPr/>
          <p:nvPr/>
        </p:nvSpPr>
        <p:spPr>
          <a:xfrm>
            <a:off x="7306056" y="2423160"/>
            <a:ext cx="1627632" cy="292608"/>
          </a:xfrm>
          <a:prstGeom prst="rect">
            <a:avLst/>
          </a:prstGeom>
          <a:noFill/>
          <a:ln/>
        </p:spPr>
        <p:txBody>
          <a:bodyPr wrap="square" lIns="0" tIns="0" rIns="0" bIns="0" rtlCol="0" anchor="ctr"/>
          <a:lstStyle/>
          <a:p>
            <a:pPr algn="ctr"/>
            <a:r>
              <a:rPr lang="en-US" b="1" dirty="0">
                <a:solidFill>
                  <a:srgbClr val="010131"/>
                </a:solidFill>
                <a:latin typeface="Open Sans" pitchFamily="34" charset="0"/>
                <a:ea typeface="Open Sans" pitchFamily="34" charset="-122"/>
                <a:cs typeface="Open Sans" pitchFamily="34" charset="-120"/>
              </a:rPr>
              <a:t>Hybrid</a:t>
            </a:r>
          </a:p>
        </p:txBody>
      </p:sp>
      <p:sp>
        <p:nvSpPr>
          <p:cNvPr id="30" name="Text 22"/>
          <p:cNvSpPr/>
          <p:nvPr/>
        </p:nvSpPr>
        <p:spPr>
          <a:xfrm>
            <a:off x="7415784" y="2734056"/>
            <a:ext cx="1408176" cy="548640"/>
          </a:xfrm>
          <a:prstGeom prst="rect">
            <a:avLst/>
          </a:prstGeom>
          <a:noFill/>
          <a:ln/>
        </p:spPr>
        <p:txBody>
          <a:bodyPr wrap="square" lIns="0" tIns="0" rIns="0" bIns="0" rtlCol="0" anchor="ctr"/>
          <a:lstStyle/>
          <a:p>
            <a:pPr marL="0" indent="0" algn="ctr">
              <a:buNone/>
            </a:pPr>
            <a:r>
              <a:rPr lang="en-US" sz="900" dirty="0">
                <a:solidFill>
                  <a:srgbClr val="64748B"/>
                </a:solidFill>
                <a:latin typeface="Open Sans" pitchFamily="34" charset="0"/>
                <a:ea typeface="Open Sans" pitchFamily="34" charset="-122"/>
                <a:cs typeface="Open Sans" pitchFamily="34" charset="-120"/>
              </a:rPr>
              <a:t>Blended classroom and digital paths.</a:t>
            </a:r>
            <a:endParaRPr lang="en-US" sz="900" dirty="0"/>
          </a:p>
        </p:txBody>
      </p:sp>
      <p:sp>
        <p:nvSpPr>
          <p:cNvPr id="31" name="Text 23"/>
          <p:cNvSpPr/>
          <p:nvPr/>
        </p:nvSpPr>
        <p:spPr>
          <a:xfrm>
            <a:off x="457200" y="3703320"/>
            <a:ext cx="8229600" cy="274320"/>
          </a:xfrm>
          <a:prstGeom prst="rect">
            <a:avLst/>
          </a:prstGeom>
          <a:noFill/>
          <a:ln/>
        </p:spPr>
        <p:txBody>
          <a:bodyPr wrap="square" lIns="0" tIns="0" rIns="0" bIns="0" rtlCol="0" anchor="ctr"/>
          <a:lstStyle/>
          <a:p>
            <a:pPr marL="0" indent="0" algn="ctr">
              <a:buNone/>
            </a:pPr>
            <a:r>
              <a:rPr lang="en-US" sz="950" i="1" dirty="0">
                <a:solidFill>
                  <a:srgbClr val="64748B"/>
                </a:solidFill>
                <a:latin typeface="Open Sans" pitchFamily="34" charset="0"/>
                <a:ea typeface="Open Sans" pitchFamily="34" charset="-122"/>
                <a:cs typeface="Open Sans" pitchFamily="34" charset="-120"/>
              </a:rPr>
              <a:t>Every format is available in English and Arabic, with the same assessor discipline and report quality.</a:t>
            </a:r>
            <a:endParaRPr lang="en-US" sz="950" dirty="0"/>
          </a:p>
        </p:txBody>
      </p:sp>
      <p:sp>
        <p:nvSpPr>
          <p:cNvPr id="32" name="Shape 24"/>
          <p:cNvSpPr/>
          <p:nvPr/>
        </p:nvSpPr>
        <p:spPr>
          <a:xfrm>
            <a:off x="365760" y="4882896"/>
            <a:ext cx="1078992"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33" name="Text 25"/>
          <p:cNvSpPr/>
          <p:nvPr/>
        </p:nvSpPr>
        <p:spPr>
          <a:xfrm>
            <a:off x="365760" y="4882896"/>
            <a:ext cx="1078992"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DELIVERY</a:t>
            </a:r>
            <a:endParaRPr lang="en-US" sz="700" dirty="0"/>
          </a:p>
        </p:txBody>
      </p:sp>
      <p:sp>
        <p:nvSpPr>
          <p:cNvPr id="34" name="Text 26"/>
          <p:cNvSpPr/>
          <p:nvPr/>
        </p:nvSpPr>
        <p:spPr>
          <a:xfrm>
            <a:off x="1581912"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36" name="PageNumber">
            <a:extLst>
              <a:ext uri="{FF2B5EF4-FFF2-40B4-BE49-F238E27FC236}">
                <a16:creationId xmlns:a16="http://schemas.microsoft.com/office/drawing/2014/main" id="{929C0B94-57C9-4255-A9BF-818069291D9C}"/>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CONSULTING</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Advisory that turns insight into action</a:t>
            </a:r>
            <a:endParaRPr lang="en-US" sz="2700" dirty="0"/>
          </a:p>
        </p:txBody>
      </p:sp>
      <p:sp>
        <p:nvSpPr>
          <p:cNvPr id="6" name="Shape 3"/>
          <p:cNvSpPr/>
          <p:nvPr/>
        </p:nvSpPr>
        <p:spPr>
          <a:xfrm>
            <a:off x="457200" y="1325880"/>
            <a:ext cx="3977640" cy="566928"/>
          </a:xfrm>
          <a:prstGeom prst="roundRect">
            <a:avLst>
              <a:gd name="adj" fmla="val 1129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7" name="Shape 4"/>
          <p:cNvSpPr/>
          <p:nvPr/>
        </p:nvSpPr>
        <p:spPr>
          <a:xfrm>
            <a:off x="585216" y="1426464"/>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8" name="Image 1" descr="/tmp/pf_45.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6656" y="1517904"/>
            <a:ext cx="182880" cy="182880"/>
          </a:xfrm>
          <a:prstGeom prst="rect">
            <a:avLst/>
          </a:prstGeom>
        </p:spPr>
      </p:pic>
      <p:sp>
        <p:nvSpPr>
          <p:cNvPr id="9" name="Text 5"/>
          <p:cNvSpPr/>
          <p:nvPr/>
        </p:nvSpPr>
        <p:spPr>
          <a:xfrm>
            <a:off x="1078992" y="1325880"/>
            <a:ext cx="3246120" cy="566928"/>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Financial Modeling &amp; Forecasting</a:t>
            </a:r>
            <a:endParaRPr lang="en-US" sz="1600" dirty="0"/>
          </a:p>
        </p:txBody>
      </p:sp>
      <p:sp>
        <p:nvSpPr>
          <p:cNvPr id="10" name="Shape 6"/>
          <p:cNvSpPr/>
          <p:nvPr/>
        </p:nvSpPr>
        <p:spPr>
          <a:xfrm>
            <a:off x="457200" y="1984248"/>
            <a:ext cx="3977640" cy="566928"/>
          </a:xfrm>
          <a:prstGeom prst="roundRect">
            <a:avLst>
              <a:gd name="adj" fmla="val 1129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1" name="Shape 7"/>
          <p:cNvSpPr/>
          <p:nvPr/>
        </p:nvSpPr>
        <p:spPr>
          <a:xfrm>
            <a:off x="585216" y="2084832"/>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12" name="Image 2" descr="/tmp/pf_46.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6656" y="2176272"/>
            <a:ext cx="182880" cy="182880"/>
          </a:xfrm>
          <a:prstGeom prst="rect">
            <a:avLst/>
          </a:prstGeom>
        </p:spPr>
      </p:pic>
      <p:sp>
        <p:nvSpPr>
          <p:cNvPr id="13" name="Text 8"/>
          <p:cNvSpPr/>
          <p:nvPr/>
        </p:nvSpPr>
        <p:spPr>
          <a:xfrm>
            <a:off x="1078992" y="1984248"/>
            <a:ext cx="3246120" cy="566928"/>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Financial Statements Analysis</a:t>
            </a:r>
            <a:endParaRPr lang="en-US" sz="1600" dirty="0"/>
          </a:p>
        </p:txBody>
      </p:sp>
      <p:sp>
        <p:nvSpPr>
          <p:cNvPr id="14" name="Shape 9"/>
          <p:cNvSpPr/>
          <p:nvPr/>
        </p:nvSpPr>
        <p:spPr>
          <a:xfrm>
            <a:off x="457200" y="2642616"/>
            <a:ext cx="3977640" cy="566928"/>
          </a:xfrm>
          <a:prstGeom prst="roundRect">
            <a:avLst>
              <a:gd name="adj" fmla="val 1129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5" name="Shape 10"/>
          <p:cNvSpPr/>
          <p:nvPr/>
        </p:nvSpPr>
        <p:spPr>
          <a:xfrm>
            <a:off x="585216" y="2743200"/>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16" name="Image 3" descr="/tmp/pf_47.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6656" y="2834640"/>
            <a:ext cx="182880" cy="182880"/>
          </a:xfrm>
          <a:prstGeom prst="rect">
            <a:avLst/>
          </a:prstGeom>
        </p:spPr>
      </p:pic>
      <p:sp>
        <p:nvSpPr>
          <p:cNvPr id="17" name="Text 11"/>
          <p:cNvSpPr/>
          <p:nvPr/>
        </p:nvSpPr>
        <p:spPr>
          <a:xfrm>
            <a:off x="1078992" y="2642616"/>
            <a:ext cx="3246120" cy="566928"/>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Cash Flow Forecasting &amp; Management</a:t>
            </a:r>
            <a:endParaRPr lang="en-US" sz="1600" dirty="0"/>
          </a:p>
        </p:txBody>
      </p:sp>
      <p:sp>
        <p:nvSpPr>
          <p:cNvPr id="18" name="Shape 12"/>
          <p:cNvSpPr/>
          <p:nvPr/>
        </p:nvSpPr>
        <p:spPr>
          <a:xfrm>
            <a:off x="457200" y="3300984"/>
            <a:ext cx="3977640" cy="566928"/>
          </a:xfrm>
          <a:prstGeom prst="roundRect">
            <a:avLst>
              <a:gd name="adj" fmla="val 1129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9" name="Shape 13"/>
          <p:cNvSpPr/>
          <p:nvPr/>
        </p:nvSpPr>
        <p:spPr>
          <a:xfrm>
            <a:off x="585216" y="3401568"/>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20" name="Image 4" descr="/tmp/pf_48.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76656" y="3493008"/>
            <a:ext cx="182880" cy="182880"/>
          </a:xfrm>
          <a:prstGeom prst="rect">
            <a:avLst/>
          </a:prstGeom>
        </p:spPr>
      </p:pic>
      <p:sp>
        <p:nvSpPr>
          <p:cNvPr id="21" name="Text 14"/>
          <p:cNvSpPr/>
          <p:nvPr/>
        </p:nvSpPr>
        <p:spPr>
          <a:xfrm>
            <a:off x="1078992" y="3300984"/>
            <a:ext cx="3246120" cy="566928"/>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Working Capital Management</a:t>
            </a:r>
            <a:endParaRPr lang="en-US" sz="1600" dirty="0"/>
          </a:p>
        </p:txBody>
      </p:sp>
      <p:sp>
        <p:nvSpPr>
          <p:cNvPr id="22" name="Shape 15"/>
          <p:cNvSpPr/>
          <p:nvPr/>
        </p:nvSpPr>
        <p:spPr>
          <a:xfrm>
            <a:off x="457200" y="3959352"/>
            <a:ext cx="3977640" cy="566928"/>
          </a:xfrm>
          <a:prstGeom prst="roundRect">
            <a:avLst>
              <a:gd name="adj" fmla="val 1129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3" name="Shape 16"/>
          <p:cNvSpPr/>
          <p:nvPr/>
        </p:nvSpPr>
        <p:spPr>
          <a:xfrm>
            <a:off x="585216" y="4059936"/>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24" name="Image 5" descr="/tmp/pf_49.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76656" y="4151376"/>
            <a:ext cx="182880" cy="182880"/>
          </a:xfrm>
          <a:prstGeom prst="rect">
            <a:avLst/>
          </a:prstGeom>
        </p:spPr>
      </p:pic>
      <p:sp>
        <p:nvSpPr>
          <p:cNvPr id="25" name="Text 17"/>
          <p:cNvSpPr/>
          <p:nvPr/>
        </p:nvSpPr>
        <p:spPr>
          <a:xfrm>
            <a:off x="1078992" y="3959352"/>
            <a:ext cx="3246120" cy="566928"/>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Chart of Accounts Restructuring</a:t>
            </a:r>
            <a:endParaRPr lang="en-US" sz="1600" dirty="0"/>
          </a:p>
        </p:txBody>
      </p:sp>
      <p:sp>
        <p:nvSpPr>
          <p:cNvPr id="26" name="Shape 18"/>
          <p:cNvSpPr/>
          <p:nvPr/>
        </p:nvSpPr>
        <p:spPr>
          <a:xfrm>
            <a:off x="4709160" y="1325880"/>
            <a:ext cx="3977640" cy="566928"/>
          </a:xfrm>
          <a:prstGeom prst="roundRect">
            <a:avLst>
              <a:gd name="adj" fmla="val 1129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7" name="Shape 19"/>
          <p:cNvSpPr/>
          <p:nvPr/>
        </p:nvSpPr>
        <p:spPr>
          <a:xfrm>
            <a:off x="4837176" y="1426464"/>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28" name="Image 6" descr="/tmp/pf_50.sv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928616" y="1517904"/>
            <a:ext cx="182880" cy="182880"/>
          </a:xfrm>
          <a:prstGeom prst="rect">
            <a:avLst/>
          </a:prstGeom>
        </p:spPr>
      </p:pic>
      <p:sp>
        <p:nvSpPr>
          <p:cNvPr id="29" name="Text 20"/>
          <p:cNvSpPr/>
          <p:nvPr/>
        </p:nvSpPr>
        <p:spPr>
          <a:xfrm>
            <a:off x="5330952" y="1325880"/>
            <a:ext cx="3246120" cy="566928"/>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Data Analytics</a:t>
            </a:r>
            <a:endParaRPr lang="en-US" sz="1600" dirty="0"/>
          </a:p>
        </p:txBody>
      </p:sp>
      <p:sp>
        <p:nvSpPr>
          <p:cNvPr id="30" name="Shape 21"/>
          <p:cNvSpPr/>
          <p:nvPr/>
        </p:nvSpPr>
        <p:spPr>
          <a:xfrm>
            <a:off x="4709160" y="1984248"/>
            <a:ext cx="3977640" cy="566928"/>
          </a:xfrm>
          <a:prstGeom prst="roundRect">
            <a:avLst>
              <a:gd name="adj" fmla="val 1129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31" name="Shape 22"/>
          <p:cNvSpPr/>
          <p:nvPr/>
        </p:nvSpPr>
        <p:spPr>
          <a:xfrm>
            <a:off x="4837176" y="2084832"/>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32" name="Image 7" descr="/tmp/pf_51.sv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928616" y="2176272"/>
            <a:ext cx="182880" cy="182880"/>
          </a:xfrm>
          <a:prstGeom prst="rect">
            <a:avLst/>
          </a:prstGeom>
        </p:spPr>
      </p:pic>
      <p:sp>
        <p:nvSpPr>
          <p:cNvPr id="33" name="Text 23"/>
          <p:cNvSpPr/>
          <p:nvPr/>
        </p:nvSpPr>
        <p:spPr>
          <a:xfrm>
            <a:off x="5330952" y="1984248"/>
            <a:ext cx="3246120" cy="566928"/>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Business Intelligence</a:t>
            </a:r>
            <a:endParaRPr lang="en-US" sz="1600" dirty="0"/>
          </a:p>
        </p:txBody>
      </p:sp>
      <p:sp>
        <p:nvSpPr>
          <p:cNvPr id="34" name="Shape 24"/>
          <p:cNvSpPr/>
          <p:nvPr/>
        </p:nvSpPr>
        <p:spPr>
          <a:xfrm>
            <a:off x="4709160" y="2642616"/>
            <a:ext cx="3977640" cy="566928"/>
          </a:xfrm>
          <a:prstGeom prst="roundRect">
            <a:avLst>
              <a:gd name="adj" fmla="val 1129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35" name="Shape 25"/>
          <p:cNvSpPr/>
          <p:nvPr/>
        </p:nvSpPr>
        <p:spPr>
          <a:xfrm>
            <a:off x="4837176" y="2743200"/>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36" name="Image 8" descr="/tmp/pf_52.sv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928616" y="2834640"/>
            <a:ext cx="182880" cy="182880"/>
          </a:xfrm>
          <a:prstGeom prst="rect">
            <a:avLst/>
          </a:prstGeom>
        </p:spPr>
      </p:pic>
      <p:sp>
        <p:nvSpPr>
          <p:cNvPr id="37" name="Text 26"/>
          <p:cNvSpPr/>
          <p:nvPr/>
        </p:nvSpPr>
        <p:spPr>
          <a:xfrm>
            <a:off x="5330952" y="2642616"/>
            <a:ext cx="3246120" cy="566928"/>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Strategic Planning &amp; Business Growth</a:t>
            </a:r>
            <a:endParaRPr lang="en-US" sz="1600" dirty="0"/>
          </a:p>
        </p:txBody>
      </p:sp>
      <p:sp>
        <p:nvSpPr>
          <p:cNvPr id="38" name="Shape 27"/>
          <p:cNvSpPr/>
          <p:nvPr/>
        </p:nvSpPr>
        <p:spPr>
          <a:xfrm>
            <a:off x="4709160" y="3300984"/>
            <a:ext cx="3977640" cy="566928"/>
          </a:xfrm>
          <a:prstGeom prst="roundRect">
            <a:avLst>
              <a:gd name="adj" fmla="val 1129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39" name="Shape 28"/>
          <p:cNvSpPr/>
          <p:nvPr/>
        </p:nvSpPr>
        <p:spPr>
          <a:xfrm>
            <a:off x="4837176" y="3401568"/>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40" name="Image 9" descr="/tmp/pf_53.sv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928616" y="3493008"/>
            <a:ext cx="182880" cy="182880"/>
          </a:xfrm>
          <a:prstGeom prst="rect">
            <a:avLst/>
          </a:prstGeom>
        </p:spPr>
      </p:pic>
      <p:sp>
        <p:nvSpPr>
          <p:cNvPr id="41" name="Text 29"/>
          <p:cNvSpPr/>
          <p:nvPr/>
        </p:nvSpPr>
        <p:spPr>
          <a:xfrm>
            <a:off x="5330952" y="3300984"/>
            <a:ext cx="3246120" cy="566928"/>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Board Roles &amp; Responsibilities</a:t>
            </a:r>
            <a:endParaRPr lang="en-US" sz="1600" dirty="0"/>
          </a:p>
        </p:txBody>
      </p:sp>
      <p:sp>
        <p:nvSpPr>
          <p:cNvPr id="42" name="Shape 30"/>
          <p:cNvSpPr/>
          <p:nvPr/>
        </p:nvSpPr>
        <p:spPr>
          <a:xfrm>
            <a:off x="4709160" y="3959352"/>
            <a:ext cx="3977640" cy="566928"/>
          </a:xfrm>
          <a:prstGeom prst="roundRect">
            <a:avLst>
              <a:gd name="adj" fmla="val 1129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43" name="Shape 31"/>
          <p:cNvSpPr/>
          <p:nvPr/>
        </p:nvSpPr>
        <p:spPr>
          <a:xfrm>
            <a:off x="4837176" y="4059936"/>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44" name="Image 10" descr="/tmp/pf_54.svg"/>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4928616" y="4151376"/>
            <a:ext cx="182880" cy="182880"/>
          </a:xfrm>
          <a:prstGeom prst="rect">
            <a:avLst/>
          </a:prstGeom>
        </p:spPr>
      </p:pic>
      <p:sp>
        <p:nvSpPr>
          <p:cNvPr id="45" name="Text 32"/>
          <p:cNvSpPr/>
          <p:nvPr/>
        </p:nvSpPr>
        <p:spPr>
          <a:xfrm>
            <a:off x="5330952" y="3959352"/>
            <a:ext cx="3246120" cy="566928"/>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Human Capital &amp; Succession Planning</a:t>
            </a:r>
            <a:endParaRPr lang="en-US" sz="1600" dirty="0"/>
          </a:p>
        </p:txBody>
      </p:sp>
      <p:sp>
        <p:nvSpPr>
          <p:cNvPr id="46" name="Shape 33"/>
          <p:cNvSpPr/>
          <p:nvPr/>
        </p:nvSpPr>
        <p:spPr>
          <a:xfrm>
            <a:off x="365760" y="4882896"/>
            <a:ext cx="1271016"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47" name="Text 34"/>
          <p:cNvSpPr/>
          <p:nvPr/>
        </p:nvSpPr>
        <p:spPr>
          <a:xfrm>
            <a:off x="365760" y="4882896"/>
            <a:ext cx="1271016"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CONSULTING</a:t>
            </a:r>
            <a:endParaRPr lang="en-US" sz="700" dirty="0"/>
          </a:p>
        </p:txBody>
      </p:sp>
      <p:sp>
        <p:nvSpPr>
          <p:cNvPr id="48" name="Text 35"/>
          <p:cNvSpPr/>
          <p:nvPr/>
        </p:nvSpPr>
        <p:spPr>
          <a:xfrm>
            <a:off x="1773936"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50" name="PageNumber">
            <a:extLst>
              <a:ext uri="{FF2B5EF4-FFF2-40B4-BE49-F238E27FC236}">
                <a16:creationId xmlns:a16="http://schemas.microsoft.com/office/drawing/2014/main" id="{3B14B06A-3F39-4476-AFA1-C2ECA79E2BFD}"/>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CALIBER</a:t>
            </a:r>
            <a:endParaRPr lang="en-US" sz="950" dirty="0"/>
          </a:p>
        </p:txBody>
      </p:sp>
      <p:sp>
        <p:nvSpPr>
          <p:cNvPr id="5" name="Text 2"/>
          <p:cNvSpPr/>
          <p:nvPr/>
        </p:nvSpPr>
        <p:spPr>
          <a:xfrm>
            <a:off x="457200" y="512064"/>
            <a:ext cx="7589520" cy="457200"/>
          </a:xfrm>
          <a:prstGeom prst="rect">
            <a:avLst/>
          </a:prstGeom>
          <a:noFill/>
          <a:ln/>
        </p:spPr>
        <p:txBody>
          <a:bodyPr wrap="square" lIns="0" tIns="0" rIns="0" bIns="0" rtlCol="0" anchor="ctr"/>
          <a:lstStyle/>
          <a:p>
            <a:pPr marL="0" indent="0">
              <a:buNone/>
            </a:pPr>
            <a:r>
              <a:rPr lang="en-US" sz="2600" b="1" dirty="0">
                <a:solidFill>
                  <a:srgbClr val="FFFFFF"/>
                </a:solidFill>
                <a:latin typeface="Open Sans" pitchFamily="34" charset="0"/>
                <a:ea typeface="Open Sans" pitchFamily="34" charset="-122"/>
                <a:cs typeface="Open Sans" pitchFamily="34" charset="-120"/>
              </a:rPr>
              <a:t>The Talent Intelligence Platform</a:t>
            </a:r>
            <a:endParaRPr lang="en-US" sz="2600" dirty="0"/>
          </a:p>
        </p:txBody>
      </p:sp>
      <p:sp>
        <p:nvSpPr>
          <p:cNvPr id="6" name="Text 3"/>
          <p:cNvSpPr/>
          <p:nvPr/>
        </p:nvSpPr>
        <p:spPr>
          <a:xfrm>
            <a:off x="457200" y="1188720"/>
            <a:ext cx="8229600" cy="548640"/>
          </a:xfrm>
          <a:prstGeom prst="rect">
            <a:avLst/>
          </a:prstGeom>
          <a:noFill/>
          <a:ln/>
        </p:spPr>
        <p:txBody>
          <a:bodyPr wrap="square" lIns="0" tIns="0" rIns="0" bIns="0" rtlCol="0" anchor="ctr"/>
          <a:lstStyle/>
          <a:p>
            <a:pPr marL="0" indent="0">
              <a:buNone/>
            </a:pPr>
            <a:r>
              <a:rPr lang="en-US" sz="1200" dirty="0">
                <a:solidFill>
                  <a:srgbClr val="A8C4E5"/>
                </a:solidFill>
                <a:latin typeface="Open Sans" pitchFamily="34" charset="0"/>
                <a:ea typeface="Open Sans" pitchFamily="34" charset="-122"/>
                <a:cs typeface="Open Sans" pitchFamily="34" charset="-120"/>
              </a:rPr>
              <a:t>VIFM's bilingual platform that diagnoses capability, recommends the right learning, delivers it through the Academy, and certifies the result, in one connected loop.</a:t>
            </a:r>
            <a:endParaRPr lang="en-US" sz="1200" dirty="0"/>
          </a:p>
        </p:txBody>
      </p:sp>
      <p:sp>
        <p:nvSpPr>
          <p:cNvPr id="240" name="Shape 240"/>
          <p:cNvSpPr/>
          <p:nvPr/>
        </p:nvSpPr>
        <p:spPr>
          <a:xfrm>
            <a:off x="324612" y="1874520"/>
            <a:ext cx="1972818" cy="841248"/>
          </a:xfrm>
          <a:prstGeom prst="roundRect">
            <a:avLst>
              <a:gd name="adj" fmla="val 8696"/>
            </a:avLst>
          </a:prstGeom>
          <a:solidFill>
            <a:srgbClr val="1A3A6B"/>
          </a:solidFill>
          <a:ln w="12700">
            <a:solidFill>
              <a:srgbClr val="1A3A6B"/>
            </a:solidFill>
            <a:prstDash val="solid"/>
          </a:ln>
        </p:spPr>
        <p:txBody>
          <a:bodyPr/>
          <a:lstStyle/>
          <a:p>
            <a:endParaRPr lang="en-AE" dirty="0"/>
          </a:p>
        </p:txBody>
      </p:sp>
      <p:sp>
        <p:nvSpPr>
          <p:cNvPr id="241" name="Shape 241"/>
          <p:cNvSpPr/>
          <p:nvPr/>
        </p:nvSpPr>
        <p:spPr>
          <a:xfrm>
            <a:off x="1105281" y="1940520"/>
            <a:ext cx="411480" cy="411480"/>
          </a:xfrm>
          <a:prstGeom prst="ellipse">
            <a:avLst/>
          </a:prstGeom>
          <a:solidFill>
            <a:srgbClr val="5391D5"/>
          </a:solidFill>
          <a:ln w="12700">
            <a:solidFill>
              <a:srgbClr val="5391D5"/>
            </a:solidFill>
            <a:prstDash val="solid"/>
          </a:ln>
        </p:spPr>
        <p:txBody>
          <a:bodyPr/>
          <a:lstStyle/>
          <a:p>
            <a:endParaRPr lang="en-AE" dirty="0"/>
          </a:p>
        </p:txBody>
      </p:sp>
      <p:pic>
        <p:nvPicPr>
          <p:cNvPr id="242" name="Image 242" descr="icon"/>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01293" y="2036532"/>
            <a:ext cx="219456" cy="219456"/>
          </a:xfrm>
          <a:prstGeom prst="rect">
            <a:avLst/>
          </a:prstGeom>
        </p:spPr>
      </p:pic>
      <p:sp>
        <p:nvSpPr>
          <p:cNvPr id="243" name="Text 243"/>
          <p:cNvSpPr/>
          <p:nvPr/>
        </p:nvSpPr>
        <p:spPr>
          <a:xfrm>
            <a:off x="364612" y="2374520"/>
            <a:ext cx="1892818" cy="290000"/>
          </a:xfrm>
          <a:prstGeom prst="rect">
            <a:avLst/>
          </a:prstGeom>
          <a:noFill/>
          <a:ln/>
        </p:spPr>
        <p:txBody>
          <a:bodyPr wrap="square" lIns="0" tIns="0" rIns="0" bIns="0" rtlCol="0" anchor="ctr"/>
          <a:lstStyle/>
          <a:p>
            <a:pPr algn="ctr"/>
            <a:r>
              <a:rPr lang="en-US" sz="1600" b="1" dirty="0">
                <a:solidFill>
                  <a:srgbClr val="FFFFFF"/>
                </a:solidFill>
                <a:latin typeface="Open Sans" pitchFamily="34" charset="0"/>
                <a:ea typeface="Open Sans" pitchFamily="34" charset="-122"/>
                <a:cs typeface="Open Sans" pitchFamily="34" charset="-120"/>
              </a:rPr>
              <a:t>Pre-Hire®</a:t>
            </a:r>
          </a:p>
        </p:txBody>
      </p:sp>
      <p:sp>
        <p:nvSpPr>
          <p:cNvPr id="245" name="Shape 245"/>
          <p:cNvSpPr/>
          <p:nvPr/>
        </p:nvSpPr>
        <p:spPr>
          <a:xfrm>
            <a:off x="2498598" y="1874520"/>
            <a:ext cx="1972818" cy="841248"/>
          </a:xfrm>
          <a:prstGeom prst="roundRect">
            <a:avLst>
              <a:gd name="adj" fmla="val 8696"/>
            </a:avLst>
          </a:prstGeom>
          <a:solidFill>
            <a:srgbClr val="1A3A6B"/>
          </a:solidFill>
          <a:ln w="12700">
            <a:solidFill>
              <a:srgbClr val="1A3A6B"/>
            </a:solidFill>
            <a:prstDash val="solid"/>
          </a:ln>
        </p:spPr>
        <p:txBody>
          <a:bodyPr/>
          <a:lstStyle/>
          <a:p>
            <a:endParaRPr lang="en-AE" dirty="0"/>
          </a:p>
        </p:txBody>
      </p:sp>
      <p:sp>
        <p:nvSpPr>
          <p:cNvPr id="246" name="Shape 246"/>
          <p:cNvSpPr/>
          <p:nvPr/>
        </p:nvSpPr>
        <p:spPr>
          <a:xfrm>
            <a:off x="3279267" y="1940520"/>
            <a:ext cx="411480" cy="411480"/>
          </a:xfrm>
          <a:prstGeom prst="ellipse">
            <a:avLst/>
          </a:prstGeom>
          <a:solidFill>
            <a:srgbClr val="5391D5"/>
          </a:solidFill>
          <a:ln w="12700">
            <a:solidFill>
              <a:srgbClr val="5391D5"/>
            </a:solidFill>
            <a:prstDash val="solid"/>
          </a:ln>
        </p:spPr>
        <p:txBody>
          <a:bodyPr/>
          <a:lstStyle/>
          <a:p>
            <a:endParaRPr lang="en-AE" dirty="0"/>
          </a:p>
        </p:txBody>
      </p:sp>
      <p:pic>
        <p:nvPicPr>
          <p:cNvPr id="247" name="Image 247" descr="icon"/>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75279" y="2036532"/>
            <a:ext cx="219456" cy="219456"/>
          </a:xfrm>
          <a:prstGeom prst="rect">
            <a:avLst/>
          </a:prstGeom>
        </p:spPr>
      </p:pic>
      <p:sp>
        <p:nvSpPr>
          <p:cNvPr id="248" name="Text 248"/>
          <p:cNvSpPr/>
          <p:nvPr/>
        </p:nvSpPr>
        <p:spPr>
          <a:xfrm>
            <a:off x="2538598" y="2374520"/>
            <a:ext cx="1892818" cy="290000"/>
          </a:xfrm>
          <a:prstGeom prst="rect">
            <a:avLst/>
          </a:prstGeom>
          <a:noFill/>
          <a:ln/>
        </p:spPr>
        <p:txBody>
          <a:bodyPr wrap="square" lIns="0" tIns="0" rIns="0" bIns="0" rtlCol="0" anchor="ctr"/>
          <a:lstStyle/>
          <a:p>
            <a:pPr algn="ctr"/>
            <a:r>
              <a:rPr lang="en-US" sz="1600" b="1" dirty="0">
                <a:solidFill>
                  <a:srgbClr val="FFFFFF"/>
                </a:solidFill>
                <a:latin typeface="Open Sans" pitchFamily="34" charset="0"/>
                <a:ea typeface="Open Sans" pitchFamily="34" charset="-122"/>
                <a:cs typeface="Open Sans" pitchFamily="34" charset="-120"/>
              </a:rPr>
              <a:t>Fluent®</a:t>
            </a:r>
          </a:p>
        </p:txBody>
      </p:sp>
      <p:sp>
        <p:nvSpPr>
          <p:cNvPr id="250" name="Shape 250"/>
          <p:cNvSpPr/>
          <p:nvPr/>
        </p:nvSpPr>
        <p:spPr>
          <a:xfrm>
            <a:off x="4672584" y="1874520"/>
            <a:ext cx="1972818" cy="841248"/>
          </a:xfrm>
          <a:prstGeom prst="roundRect">
            <a:avLst>
              <a:gd name="adj" fmla="val 8696"/>
            </a:avLst>
          </a:prstGeom>
          <a:solidFill>
            <a:srgbClr val="1A3A6B"/>
          </a:solidFill>
          <a:ln w="12700">
            <a:solidFill>
              <a:srgbClr val="1A3A6B"/>
            </a:solidFill>
            <a:prstDash val="solid"/>
          </a:ln>
        </p:spPr>
        <p:txBody>
          <a:bodyPr/>
          <a:lstStyle/>
          <a:p>
            <a:endParaRPr lang="en-AE" dirty="0"/>
          </a:p>
        </p:txBody>
      </p:sp>
      <p:sp>
        <p:nvSpPr>
          <p:cNvPr id="251" name="Shape 251"/>
          <p:cNvSpPr/>
          <p:nvPr/>
        </p:nvSpPr>
        <p:spPr>
          <a:xfrm>
            <a:off x="5453253" y="1940520"/>
            <a:ext cx="411480" cy="411480"/>
          </a:xfrm>
          <a:prstGeom prst="ellipse">
            <a:avLst/>
          </a:prstGeom>
          <a:solidFill>
            <a:srgbClr val="5391D5"/>
          </a:solidFill>
          <a:ln w="12700">
            <a:solidFill>
              <a:srgbClr val="5391D5"/>
            </a:solidFill>
            <a:prstDash val="solid"/>
          </a:ln>
        </p:spPr>
        <p:txBody>
          <a:bodyPr/>
          <a:lstStyle/>
          <a:p>
            <a:endParaRPr lang="en-AE" dirty="0"/>
          </a:p>
        </p:txBody>
      </p:sp>
      <p:pic>
        <p:nvPicPr>
          <p:cNvPr id="252" name="Image 252" descr="icon"/>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49265" y="2036532"/>
            <a:ext cx="219456" cy="219456"/>
          </a:xfrm>
          <a:prstGeom prst="rect">
            <a:avLst/>
          </a:prstGeom>
        </p:spPr>
      </p:pic>
      <p:sp>
        <p:nvSpPr>
          <p:cNvPr id="253" name="Text 253"/>
          <p:cNvSpPr/>
          <p:nvPr/>
        </p:nvSpPr>
        <p:spPr>
          <a:xfrm>
            <a:off x="4712584" y="2374520"/>
            <a:ext cx="1892818" cy="290000"/>
          </a:xfrm>
          <a:prstGeom prst="rect">
            <a:avLst/>
          </a:prstGeom>
          <a:noFill/>
          <a:ln/>
        </p:spPr>
        <p:txBody>
          <a:bodyPr wrap="square" lIns="0" tIns="0" rIns="0" bIns="0" rtlCol="0" anchor="ctr"/>
          <a:lstStyle/>
          <a:p>
            <a:pPr algn="ctr"/>
            <a:r>
              <a:rPr lang="en-US" sz="1600" b="1" dirty="0">
                <a:solidFill>
                  <a:srgbClr val="FFFFFF"/>
                </a:solidFill>
                <a:latin typeface="Open Sans" pitchFamily="34" charset="0"/>
                <a:ea typeface="Open Sans" pitchFamily="34" charset="-122"/>
                <a:cs typeface="Open Sans" pitchFamily="34" charset="-120"/>
              </a:rPr>
              <a:t>Techno®</a:t>
            </a:r>
          </a:p>
        </p:txBody>
      </p:sp>
      <p:sp>
        <p:nvSpPr>
          <p:cNvPr id="255" name="Shape 255"/>
          <p:cNvSpPr/>
          <p:nvPr/>
        </p:nvSpPr>
        <p:spPr>
          <a:xfrm>
            <a:off x="6846570" y="1874520"/>
            <a:ext cx="1972818" cy="841248"/>
          </a:xfrm>
          <a:prstGeom prst="roundRect">
            <a:avLst>
              <a:gd name="adj" fmla="val 8696"/>
            </a:avLst>
          </a:prstGeom>
          <a:solidFill>
            <a:srgbClr val="1A3A6B"/>
          </a:solidFill>
          <a:ln w="12700">
            <a:solidFill>
              <a:srgbClr val="1A3A6B"/>
            </a:solidFill>
            <a:prstDash val="solid"/>
          </a:ln>
        </p:spPr>
        <p:txBody>
          <a:bodyPr/>
          <a:lstStyle/>
          <a:p>
            <a:endParaRPr lang="en-AE" dirty="0"/>
          </a:p>
        </p:txBody>
      </p:sp>
      <p:sp>
        <p:nvSpPr>
          <p:cNvPr id="256" name="Shape 256"/>
          <p:cNvSpPr/>
          <p:nvPr/>
        </p:nvSpPr>
        <p:spPr>
          <a:xfrm>
            <a:off x="7627239" y="1940520"/>
            <a:ext cx="411480" cy="411480"/>
          </a:xfrm>
          <a:prstGeom prst="ellipse">
            <a:avLst/>
          </a:prstGeom>
          <a:solidFill>
            <a:srgbClr val="5391D5"/>
          </a:solidFill>
          <a:ln w="12700">
            <a:solidFill>
              <a:srgbClr val="5391D5"/>
            </a:solidFill>
            <a:prstDash val="solid"/>
          </a:ln>
        </p:spPr>
        <p:txBody>
          <a:bodyPr/>
          <a:lstStyle/>
          <a:p>
            <a:endParaRPr lang="en-AE" dirty="0"/>
          </a:p>
        </p:txBody>
      </p:sp>
      <p:pic>
        <p:nvPicPr>
          <p:cNvPr id="257" name="Image 257" descr="icon"/>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723251" y="2036532"/>
            <a:ext cx="219456" cy="219456"/>
          </a:xfrm>
          <a:prstGeom prst="rect">
            <a:avLst/>
          </a:prstGeom>
        </p:spPr>
      </p:pic>
      <p:sp>
        <p:nvSpPr>
          <p:cNvPr id="258" name="Text 258"/>
          <p:cNvSpPr/>
          <p:nvPr/>
        </p:nvSpPr>
        <p:spPr>
          <a:xfrm>
            <a:off x="6886570" y="2374520"/>
            <a:ext cx="1892818" cy="290000"/>
          </a:xfrm>
          <a:prstGeom prst="rect">
            <a:avLst/>
          </a:prstGeom>
          <a:noFill/>
          <a:ln/>
        </p:spPr>
        <p:txBody>
          <a:bodyPr wrap="square" lIns="0" tIns="0" rIns="0" bIns="0" rtlCol="0" anchor="ctr"/>
          <a:lstStyle/>
          <a:p>
            <a:pPr algn="ctr"/>
            <a:r>
              <a:rPr lang="en-US" sz="1600" b="1" dirty="0">
                <a:solidFill>
                  <a:srgbClr val="FFFFFF"/>
                </a:solidFill>
                <a:latin typeface="Open Sans" pitchFamily="34" charset="0"/>
                <a:ea typeface="Open Sans" pitchFamily="34" charset="-122"/>
                <a:cs typeface="Open Sans" pitchFamily="34" charset="-120"/>
              </a:rPr>
              <a:t>Mentium®</a:t>
            </a:r>
          </a:p>
        </p:txBody>
      </p:sp>
      <p:sp>
        <p:nvSpPr>
          <p:cNvPr id="260" name="Shape 260"/>
          <p:cNvSpPr/>
          <p:nvPr/>
        </p:nvSpPr>
        <p:spPr>
          <a:xfrm>
            <a:off x="324612" y="2880360"/>
            <a:ext cx="1972818" cy="841248"/>
          </a:xfrm>
          <a:prstGeom prst="roundRect">
            <a:avLst>
              <a:gd name="adj" fmla="val 8696"/>
            </a:avLst>
          </a:prstGeom>
          <a:solidFill>
            <a:srgbClr val="1A3A6B"/>
          </a:solidFill>
          <a:ln w="12700">
            <a:solidFill>
              <a:srgbClr val="1A3A6B"/>
            </a:solidFill>
            <a:prstDash val="solid"/>
          </a:ln>
        </p:spPr>
        <p:txBody>
          <a:bodyPr/>
          <a:lstStyle/>
          <a:p>
            <a:endParaRPr lang="en-AE" dirty="0"/>
          </a:p>
        </p:txBody>
      </p:sp>
      <p:sp>
        <p:nvSpPr>
          <p:cNvPr id="261" name="Shape 261"/>
          <p:cNvSpPr/>
          <p:nvPr/>
        </p:nvSpPr>
        <p:spPr>
          <a:xfrm>
            <a:off x="1105281" y="2911192"/>
            <a:ext cx="411480" cy="411480"/>
          </a:xfrm>
          <a:prstGeom prst="ellipse">
            <a:avLst/>
          </a:prstGeom>
          <a:solidFill>
            <a:srgbClr val="5391D5"/>
          </a:solidFill>
          <a:ln w="12700">
            <a:solidFill>
              <a:srgbClr val="5391D5"/>
            </a:solidFill>
            <a:prstDash val="solid"/>
          </a:ln>
        </p:spPr>
        <p:txBody>
          <a:bodyPr/>
          <a:lstStyle/>
          <a:p>
            <a:endParaRPr lang="en-AE" dirty="0"/>
          </a:p>
        </p:txBody>
      </p:sp>
      <p:pic>
        <p:nvPicPr>
          <p:cNvPr id="262" name="Image 262" descr="icon"/>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201293" y="3020392"/>
            <a:ext cx="219456" cy="219456"/>
          </a:xfrm>
          <a:prstGeom prst="rect">
            <a:avLst/>
          </a:prstGeom>
        </p:spPr>
      </p:pic>
      <p:sp>
        <p:nvSpPr>
          <p:cNvPr id="263" name="Text 263"/>
          <p:cNvSpPr/>
          <p:nvPr/>
        </p:nvSpPr>
        <p:spPr>
          <a:xfrm>
            <a:off x="364612" y="3380360"/>
            <a:ext cx="1892818" cy="290000"/>
          </a:xfrm>
          <a:prstGeom prst="rect">
            <a:avLst/>
          </a:prstGeom>
          <a:noFill/>
          <a:ln/>
        </p:spPr>
        <p:txBody>
          <a:bodyPr wrap="square" lIns="0" tIns="0" rIns="0" bIns="0" rtlCol="0" anchor="ctr"/>
          <a:lstStyle/>
          <a:p>
            <a:pPr algn="ctr"/>
            <a:r>
              <a:rPr lang="en-US" sz="1600" b="1" dirty="0">
                <a:solidFill>
                  <a:srgbClr val="FFFFFF"/>
                </a:solidFill>
                <a:latin typeface="Open Sans" pitchFamily="34" charset="0"/>
                <a:ea typeface="Open Sans" pitchFamily="34" charset="-122"/>
                <a:cs typeface="Open Sans" pitchFamily="34" charset="-120"/>
              </a:rPr>
              <a:t>Assessment Center</a:t>
            </a:r>
          </a:p>
        </p:txBody>
      </p:sp>
      <p:sp>
        <p:nvSpPr>
          <p:cNvPr id="265" name="Shape 265"/>
          <p:cNvSpPr/>
          <p:nvPr/>
        </p:nvSpPr>
        <p:spPr>
          <a:xfrm>
            <a:off x="2498598" y="2880360"/>
            <a:ext cx="1972818" cy="841248"/>
          </a:xfrm>
          <a:prstGeom prst="roundRect">
            <a:avLst>
              <a:gd name="adj" fmla="val 8696"/>
            </a:avLst>
          </a:prstGeom>
          <a:solidFill>
            <a:srgbClr val="1A3A6B"/>
          </a:solidFill>
          <a:ln w="12700">
            <a:solidFill>
              <a:srgbClr val="1A3A6B"/>
            </a:solidFill>
            <a:prstDash val="solid"/>
          </a:ln>
        </p:spPr>
        <p:txBody>
          <a:bodyPr/>
          <a:lstStyle/>
          <a:p>
            <a:endParaRPr lang="en-AE" dirty="0"/>
          </a:p>
        </p:txBody>
      </p:sp>
      <p:sp>
        <p:nvSpPr>
          <p:cNvPr id="266" name="Shape 266"/>
          <p:cNvSpPr/>
          <p:nvPr/>
        </p:nvSpPr>
        <p:spPr>
          <a:xfrm>
            <a:off x="3279267" y="2946360"/>
            <a:ext cx="411480" cy="411480"/>
          </a:xfrm>
          <a:prstGeom prst="ellipse">
            <a:avLst/>
          </a:prstGeom>
          <a:solidFill>
            <a:srgbClr val="5391D5"/>
          </a:solidFill>
          <a:ln w="12700">
            <a:solidFill>
              <a:srgbClr val="5391D5"/>
            </a:solidFill>
            <a:prstDash val="solid"/>
          </a:ln>
        </p:spPr>
        <p:txBody>
          <a:bodyPr/>
          <a:lstStyle/>
          <a:p>
            <a:endParaRPr lang="en-AE" dirty="0"/>
          </a:p>
        </p:txBody>
      </p:sp>
      <p:pic>
        <p:nvPicPr>
          <p:cNvPr id="267" name="Image 267" descr="icon"/>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375279" y="3042372"/>
            <a:ext cx="219456" cy="219456"/>
          </a:xfrm>
          <a:prstGeom prst="rect">
            <a:avLst/>
          </a:prstGeom>
        </p:spPr>
      </p:pic>
      <p:sp>
        <p:nvSpPr>
          <p:cNvPr id="268" name="Text 268"/>
          <p:cNvSpPr/>
          <p:nvPr/>
        </p:nvSpPr>
        <p:spPr>
          <a:xfrm>
            <a:off x="2538598" y="3380360"/>
            <a:ext cx="1892818" cy="290000"/>
          </a:xfrm>
          <a:prstGeom prst="rect">
            <a:avLst/>
          </a:prstGeom>
          <a:noFill/>
          <a:ln/>
        </p:spPr>
        <p:txBody>
          <a:bodyPr wrap="square" lIns="0" tIns="0" rIns="0" bIns="0" rtlCol="0" anchor="ctr"/>
          <a:lstStyle/>
          <a:p>
            <a:pPr algn="ctr"/>
            <a:r>
              <a:rPr lang="en-US" sz="1600" b="1" dirty="0">
                <a:solidFill>
                  <a:srgbClr val="FFFFFF"/>
                </a:solidFill>
                <a:latin typeface="Open Sans" pitchFamily="34" charset="0"/>
                <a:ea typeface="Open Sans" pitchFamily="34" charset="-122"/>
                <a:cs typeface="Open Sans" pitchFamily="34" charset="-120"/>
              </a:rPr>
              <a:t>Reflect 360®</a:t>
            </a:r>
          </a:p>
        </p:txBody>
      </p:sp>
      <p:sp>
        <p:nvSpPr>
          <p:cNvPr id="270" name="Shape 270"/>
          <p:cNvSpPr/>
          <p:nvPr/>
        </p:nvSpPr>
        <p:spPr>
          <a:xfrm>
            <a:off x="4672584" y="2880360"/>
            <a:ext cx="1972818" cy="841248"/>
          </a:xfrm>
          <a:prstGeom prst="roundRect">
            <a:avLst>
              <a:gd name="adj" fmla="val 8696"/>
            </a:avLst>
          </a:prstGeom>
          <a:solidFill>
            <a:srgbClr val="1A3A6B"/>
          </a:solidFill>
          <a:ln w="12700">
            <a:solidFill>
              <a:srgbClr val="1A3A6B"/>
            </a:solidFill>
            <a:prstDash val="solid"/>
          </a:ln>
        </p:spPr>
        <p:txBody>
          <a:bodyPr/>
          <a:lstStyle/>
          <a:p>
            <a:endParaRPr lang="en-AE" dirty="0"/>
          </a:p>
        </p:txBody>
      </p:sp>
      <p:sp>
        <p:nvSpPr>
          <p:cNvPr id="271" name="Shape 271"/>
          <p:cNvSpPr/>
          <p:nvPr/>
        </p:nvSpPr>
        <p:spPr>
          <a:xfrm>
            <a:off x="5453253" y="2946360"/>
            <a:ext cx="411480" cy="411480"/>
          </a:xfrm>
          <a:prstGeom prst="ellipse">
            <a:avLst/>
          </a:prstGeom>
          <a:solidFill>
            <a:srgbClr val="5391D5"/>
          </a:solidFill>
          <a:ln w="12700">
            <a:solidFill>
              <a:srgbClr val="5391D5"/>
            </a:solidFill>
            <a:prstDash val="solid"/>
          </a:ln>
        </p:spPr>
        <p:txBody>
          <a:bodyPr/>
          <a:lstStyle/>
          <a:p>
            <a:endParaRPr lang="en-AE" dirty="0"/>
          </a:p>
        </p:txBody>
      </p:sp>
      <p:pic>
        <p:nvPicPr>
          <p:cNvPr id="272" name="Image 272" descr="icon"/>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49265" y="3042372"/>
            <a:ext cx="219456" cy="219456"/>
          </a:xfrm>
          <a:prstGeom prst="rect">
            <a:avLst/>
          </a:prstGeom>
        </p:spPr>
      </p:pic>
      <p:sp>
        <p:nvSpPr>
          <p:cNvPr id="273" name="Text 273"/>
          <p:cNvSpPr/>
          <p:nvPr/>
        </p:nvSpPr>
        <p:spPr>
          <a:xfrm>
            <a:off x="4712584" y="3380360"/>
            <a:ext cx="1892818" cy="290000"/>
          </a:xfrm>
          <a:prstGeom prst="rect">
            <a:avLst/>
          </a:prstGeom>
          <a:noFill/>
          <a:ln/>
        </p:spPr>
        <p:txBody>
          <a:bodyPr wrap="square" lIns="0" tIns="0" rIns="0" bIns="0" rtlCol="0" anchor="ctr"/>
          <a:lstStyle/>
          <a:p>
            <a:pPr algn="ctr"/>
            <a:r>
              <a:rPr lang="en-US" sz="1600" b="1" dirty="0">
                <a:solidFill>
                  <a:srgbClr val="FFFFFF"/>
                </a:solidFill>
                <a:latin typeface="Open Sans" pitchFamily="34" charset="0"/>
                <a:ea typeface="Open Sans" pitchFamily="34" charset="-122"/>
                <a:cs typeface="Open Sans" pitchFamily="34" charset="-120"/>
              </a:rPr>
              <a:t>AI Readiness </a:t>
            </a:r>
            <a:r>
              <a:rPr lang="en-US" sz="1200" b="1" dirty="0">
                <a:solidFill>
                  <a:srgbClr val="FFFFFF"/>
                </a:solidFill>
                <a:latin typeface="Open Sans" pitchFamily="34" charset="0"/>
                <a:ea typeface="Open Sans" pitchFamily="34" charset="-122"/>
                <a:cs typeface="Open Sans" pitchFamily="34" charset="-120"/>
              </a:rPr>
              <a:t>(ARC®)</a:t>
            </a:r>
            <a:endParaRPr lang="en-US" sz="1600" b="1" dirty="0">
              <a:solidFill>
                <a:srgbClr val="FFFFFF"/>
              </a:solidFill>
              <a:latin typeface="Open Sans" pitchFamily="34" charset="0"/>
              <a:ea typeface="Open Sans" pitchFamily="34" charset="-122"/>
              <a:cs typeface="Open Sans" pitchFamily="34" charset="-120"/>
            </a:endParaRPr>
          </a:p>
        </p:txBody>
      </p:sp>
      <p:sp>
        <p:nvSpPr>
          <p:cNvPr id="275" name="Shape 275"/>
          <p:cNvSpPr/>
          <p:nvPr/>
        </p:nvSpPr>
        <p:spPr>
          <a:xfrm>
            <a:off x="6846570" y="2880360"/>
            <a:ext cx="1972818" cy="841248"/>
          </a:xfrm>
          <a:prstGeom prst="roundRect">
            <a:avLst>
              <a:gd name="adj" fmla="val 8696"/>
            </a:avLst>
          </a:prstGeom>
          <a:solidFill>
            <a:srgbClr val="1A3A6B"/>
          </a:solidFill>
          <a:ln w="12700">
            <a:solidFill>
              <a:srgbClr val="1A3A6B"/>
            </a:solidFill>
            <a:prstDash val="solid"/>
          </a:ln>
        </p:spPr>
        <p:txBody>
          <a:bodyPr/>
          <a:lstStyle/>
          <a:p>
            <a:endParaRPr lang="en-AE" dirty="0"/>
          </a:p>
        </p:txBody>
      </p:sp>
      <p:sp>
        <p:nvSpPr>
          <p:cNvPr id="276" name="Shape 276"/>
          <p:cNvSpPr/>
          <p:nvPr/>
        </p:nvSpPr>
        <p:spPr>
          <a:xfrm>
            <a:off x="7627239" y="2946360"/>
            <a:ext cx="411480" cy="411480"/>
          </a:xfrm>
          <a:prstGeom prst="ellipse">
            <a:avLst/>
          </a:prstGeom>
          <a:solidFill>
            <a:srgbClr val="5391D5"/>
          </a:solidFill>
          <a:ln w="12700">
            <a:solidFill>
              <a:srgbClr val="5391D5"/>
            </a:solidFill>
            <a:prstDash val="solid"/>
          </a:ln>
        </p:spPr>
        <p:txBody>
          <a:bodyPr/>
          <a:lstStyle/>
          <a:p>
            <a:endParaRPr lang="en-AE" dirty="0"/>
          </a:p>
        </p:txBody>
      </p:sp>
      <p:pic>
        <p:nvPicPr>
          <p:cNvPr id="277" name="Image 277" descr="icon"/>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723251" y="3042372"/>
            <a:ext cx="219456" cy="219456"/>
          </a:xfrm>
          <a:prstGeom prst="rect">
            <a:avLst/>
          </a:prstGeom>
        </p:spPr>
      </p:pic>
      <p:sp>
        <p:nvSpPr>
          <p:cNvPr id="278" name="Text 278"/>
          <p:cNvSpPr/>
          <p:nvPr/>
        </p:nvSpPr>
        <p:spPr>
          <a:xfrm>
            <a:off x="6886570" y="3380360"/>
            <a:ext cx="1892818" cy="290000"/>
          </a:xfrm>
          <a:prstGeom prst="rect">
            <a:avLst/>
          </a:prstGeom>
          <a:noFill/>
          <a:ln/>
        </p:spPr>
        <p:txBody>
          <a:bodyPr wrap="square" lIns="0" tIns="0" rIns="0" bIns="0" rtlCol="0" anchor="ctr"/>
          <a:lstStyle/>
          <a:p>
            <a:pPr algn="ctr"/>
            <a:r>
              <a:rPr lang="en-US" sz="1600" b="1" dirty="0">
                <a:solidFill>
                  <a:srgbClr val="FFFFFF"/>
                </a:solidFill>
                <a:latin typeface="Open Sans" pitchFamily="34" charset="0"/>
                <a:ea typeface="Open Sans" pitchFamily="34" charset="-122"/>
                <a:cs typeface="Open Sans" pitchFamily="34" charset="-120"/>
              </a:rPr>
              <a:t>Persona®</a:t>
            </a:r>
          </a:p>
        </p:txBody>
      </p:sp>
      <p:sp>
        <p:nvSpPr>
          <p:cNvPr id="31" name="Shape 22"/>
          <p:cNvSpPr/>
          <p:nvPr/>
        </p:nvSpPr>
        <p:spPr>
          <a:xfrm>
            <a:off x="324612" y="3931920"/>
            <a:ext cx="8494776" cy="548640"/>
          </a:xfrm>
          <a:prstGeom prst="roundRect">
            <a:avLst>
              <a:gd name="adj" fmla="val 13333"/>
            </a:avLst>
          </a:prstGeom>
          <a:solidFill>
            <a:srgbClr val="5391D5"/>
          </a:solidFill>
          <a:ln w="12700">
            <a:solidFill>
              <a:srgbClr val="5391D5"/>
            </a:solidFill>
            <a:prstDash val="solid"/>
          </a:ln>
        </p:spPr>
        <p:txBody>
          <a:bodyPr/>
          <a:lstStyle/>
          <a:p>
            <a:endParaRPr lang="en-AE" dirty="0"/>
          </a:p>
        </p:txBody>
      </p:sp>
      <p:sp>
        <p:nvSpPr>
          <p:cNvPr id="32" name="Text 23"/>
          <p:cNvSpPr/>
          <p:nvPr/>
        </p:nvSpPr>
        <p:spPr>
          <a:xfrm>
            <a:off x="553212" y="3931920"/>
            <a:ext cx="8037576" cy="548640"/>
          </a:xfrm>
          <a:prstGeom prst="rect">
            <a:avLst/>
          </a:prstGeom>
          <a:noFill/>
          <a:ln/>
        </p:spPr>
        <p:txBody>
          <a:bodyPr wrap="square" lIns="0" tIns="0" rIns="0" bIns="0" rtlCol="0" anchor="ctr"/>
          <a:lstStyle/>
          <a:p>
            <a:pPr marL="0" indent="0" algn="ctr">
              <a:buNone/>
            </a:pPr>
            <a:r>
              <a:rPr lang="en-US" sz="1200" b="1" dirty="0">
                <a:solidFill>
                  <a:srgbClr val="FFFFFF"/>
                </a:solidFill>
                <a:latin typeface="Open Sans" pitchFamily="34" charset="0"/>
                <a:ea typeface="Open Sans" pitchFamily="34" charset="-122"/>
                <a:cs typeface="Open Sans" pitchFamily="34" charset="-120"/>
              </a:rPr>
              <a:t>Eight diagnostics feed the VIFM Academy: 124 bilingual programmes and verifiable credentials.</a:t>
            </a:r>
            <a:endParaRPr lang="en-US" sz="1200" dirty="0"/>
          </a:p>
        </p:txBody>
      </p:sp>
      <p:sp>
        <p:nvSpPr>
          <p:cNvPr id="33" name="Shape 24"/>
          <p:cNvSpPr/>
          <p:nvPr/>
        </p:nvSpPr>
        <p:spPr>
          <a:xfrm>
            <a:off x="365760" y="4882896"/>
            <a:ext cx="1005840"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34" name="Text 25"/>
          <p:cNvSpPr/>
          <p:nvPr/>
        </p:nvSpPr>
        <p:spPr>
          <a:xfrm>
            <a:off x="365760" y="4882896"/>
            <a:ext cx="1005840"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CALIBER</a:t>
            </a:r>
            <a:endParaRPr lang="en-US" sz="700" dirty="0"/>
          </a:p>
        </p:txBody>
      </p:sp>
      <p:sp>
        <p:nvSpPr>
          <p:cNvPr id="35" name="Text 26"/>
          <p:cNvSpPr/>
          <p:nvPr/>
        </p:nvSpPr>
        <p:spPr>
          <a:xfrm>
            <a:off x="1508760" y="4882896"/>
            <a:ext cx="4572000" cy="201168"/>
          </a:xfrm>
          <a:prstGeom prst="rect">
            <a:avLst/>
          </a:prstGeom>
          <a:noFill/>
          <a:ln/>
        </p:spPr>
        <p:txBody>
          <a:bodyPr wrap="square" lIns="0" tIns="0" rIns="0" bIns="0" rtlCol="0" anchor="ctr"/>
          <a:lstStyle/>
          <a:p>
            <a:pPr marL="0" indent="0">
              <a:buNone/>
            </a:pPr>
            <a:r>
              <a:rPr lang="en-US" sz="800" dirty="0">
                <a:solidFill>
                  <a:srgbClr val="A8C4E5"/>
                </a:solidFill>
                <a:latin typeface="Open Sans" pitchFamily="34" charset="0"/>
                <a:ea typeface="Open Sans" pitchFamily="34" charset="-122"/>
                <a:cs typeface="Open Sans" pitchFamily="34" charset="-120"/>
              </a:rPr>
              <a:t>VIFM Corporate Profile</a:t>
            </a:r>
            <a:endParaRPr lang="en-US" sz="800" dirty="0"/>
          </a:p>
        </p:txBody>
      </p:sp>
      <p:sp>
        <p:nvSpPr>
          <p:cNvPr id="37" name="PageNumber">
            <a:extLst>
              <a:ext uri="{FF2B5EF4-FFF2-40B4-BE49-F238E27FC236}">
                <a16:creationId xmlns:a16="http://schemas.microsoft.com/office/drawing/2014/main" id="{32C5DD61-D1BD-46FD-8818-DF5E9542D43C}"/>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14</a:t>
            </a:r>
          </a:p>
        </p:txBody>
      </p:sp>
      <p:sp>
        <p:nvSpPr>
          <p:cNvPr id="36" name="TextBox 35">
            <a:extLst>
              <a:ext uri="{FF2B5EF4-FFF2-40B4-BE49-F238E27FC236}">
                <a16:creationId xmlns:a16="http://schemas.microsoft.com/office/drawing/2014/main" id="{F0BBE5AD-E728-44D2-802E-4664BA9BADBC}"/>
              </a:ext>
            </a:extLst>
          </p:cNvPr>
          <p:cNvSpPr txBox="1"/>
          <p:nvPr/>
        </p:nvSpPr>
        <p:spPr>
          <a:xfrm>
            <a:off x="457200" y="4608984"/>
            <a:ext cx="8229600" cy="230832"/>
          </a:xfrm>
          <a:prstGeom prst="rect">
            <a:avLst/>
          </a:prstGeom>
          <a:noFill/>
        </p:spPr>
        <p:txBody>
          <a:bodyPr vertOverflow="overflow" vert="horz" wrap="square" rtlCol="0" anchor="ctr" anchorCtr="0">
            <a:spAutoFit/>
          </a:bodyPr>
          <a:lstStyle/>
          <a:p>
            <a:pPr algn="ctr"/>
            <a:r>
              <a:rPr lang="en-US" sz="900" i="1" dirty="0">
                <a:solidFill>
                  <a:srgbClr val="808080"/>
                </a:solidFill>
              </a:rPr>
              <a:t>Registered trademarks pending.</a:t>
            </a:r>
          </a:p>
        </p:txBody>
      </p:sp>
    </p:spTree>
    <p:extLst>
      <p:ext uri="{BB962C8B-B14F-4D97-AF65-F5344CB8AC3E}">
        <p14:creationId xmlns:p14="http://schemas.microsoft.com/office/powerpoint/2010/main" val="3261607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6766560" y="-1828800"/>
            <a:ext cx="4937760" cy="4937760"/>
          </a:xfrm>
          <a:prstGeom prst="ellipse">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7498080" y="-1280160"/>
            <a:ext cx="3657600" cy="3657600"/>
          </a:xfrm>
          <a:prstGeom prst="ellipse">
            <a:avLst/>
          </a:prstGeom>
          <a:solidFill>
            <a:srgbClr val="010131"/>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8138160" y="-777240"/>
            <a:ext cx="2468880" cy="2468880"/>
          </a:xfrm>
          <a:prstGeom prst="ellipse">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0" y="0"/>
            <a:ext cx="146304" cy="5143500"/>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7" name="Text 4"/>
          <p:cNvSpPr/>
          <p:nvPr/>
        </p:nvSpPr>
        <p:spPr>
          <a:xfrm>
            <a:off x="548640" y="502920"/>
            <a:ext cx="82296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200" normalizeH="0" baseline="0" noProof="0" dirty="0">
                <a:ln>
                  <a:noFill/>
                </a:ln>
                <a:solidFill>
                  <a:srgbClr val="5391D5"/>
                </a:solidFill>
                <a:effectLst/>
                <a:uLnTx/>
                <a:uFillTx/>
                <a:latin typeface="Open Sans" pitchFamily="34" charset="0"/>
                <a:ea typeface="Open Sans" pitchFamily="34" charset="-122"/>
                <a:cs typeface="Open Sans" pitchFamily="34" charset="-120"/>
              </a:rPr>
              <a:t>VIFM  ·  VIRGINIA INSTITUTE OF FINANCE AND MANAGEMENT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474980" y="955856"/>
            <a:ext cx="7863840" cy="1463040"/>
          </a:xfrm>
          <a:prstGeom prst="rect">
            <a:avLst/>
          </a:prstGeom>
          <a:noFill/>
          <a:ln/>
        </p:spPr>
        <p:txBody>
          <a:bodyPr wrap="square" lIns="0" tIns="0" rIns="0" bIns="0" rtlCol="0" anchor="ct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4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Measure capability.</a:t>
            </a:r>
            <a:endParaRPr kumimoji="0" lang="en-US" sz="4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46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Build readiness.</a:t>
            </a:r>
            <a:endParaRPr kumimoji="0" lang="en-US" sz="4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546100" y="2373321"/>
            <a:ext cx="713232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The bilingual Talent Intelligence Platform for the GCC. Diagnose, develop and certify your people in one connected ecosystem.</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530352" y="3438730"/>
            <a:ext cx="1117600" cy="304800"/>
          </a:xfrm>
          <a:prstGeom prst="roundRect">
            <a:avLst>
              <a:gd name="adj" fmla="val 50000"/>
            </a:avLst>
          </a:prstGeom>
          <a:solidFill>
            <a:srgbClr val="1A3A6B"/>
          </a:solidFill>
          <a:ln w="9525">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530352" y="3438730"/>
            <a:ext cx="11176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Pre-Hire</a:t>
            </a:r>
            <a:r>
              <a:rPr lang="en-US" sz="1000" dirty="0">
                <a:solidFill>
                  <a:srgbClr val="FFFFFF"/>
                </a:solidFill>
                <a:latin typeface="Open Sans" pitchFamily="34" charset="0"/>
                <a:ea typeface="Open Sans" pitchFamily="34" charset="-122"/>
                <a:cs typeface="Open Sans" pitchFamily="34" charset="-120"/>
              </a:rPr>
              <a: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1749552" y="3438730"/>
            <a:ext cx="939800" cy="304800"/>
          </a:xfrm>
          <a:prstGeom prst="roundRect">
            <a:avLst>
              <a:gd name="adj" fmla="val 50000"/>
            </a:avLst>
          </a:prstGeom>
          <a:solidFill>
            <a:srgbClr val="1A3A6B"/>
          </a:solidFill>
          <a:ln w="9525">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1749552" y="3438730"/>
            <a:ext cx="9398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Fluent®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1"/>
          <p:cNvSpPr/>
          <p:nvPr/>
        </p:nvSpPr>
        <p:spPr>
          <a:xfrm>
            <a:off x="2790952" y="3438730"/>
            <a:ext cx="1000000" cy="304800"/>
          </a:xfrm>
          <a:prstGeom prst="roundRect">
            <a:avLst>
              <a:gd name="adj" fmla="val 50000"/>
            </a:avLst>
          </a:prstGeom>
          <a:solidFill>
            <a:srgbClr val="1A3A6B"/>
          </a:solidFill>
          <a:ln w="9525">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2"/>
          <p:cNvSpPr/>
          <p:nvPr/>
        </p:nvSpPr>
        <p:spPr>
          <a:xfrm>
            <a:off x="2790952" y="3438730"/>
            <a:ext cx="10000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Techno®</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3"/>
          <p:cNvSpPr/>
          <p:nvPr/>
        </p:nvSpPr>
        <p:spPr>
          <a:xfrm>
            <a:off x="546100" y="4213083"/>
            <a:ext cx="1371600" cy="304800"/>
          </a:xfrm>
          <a:prstGeom prst="roundRect">
            <a:avLst>
              <a:gd name="adj" fmla="val 50000"/>
            </a:avLst>
          </a:prstGeom>
          <a:solidFill>
            <a:srgbClr val="1A3A6B"/>
          </a:solidFill>
          <a:ln w="9525">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4"/>
          <p:cNvSpPr/>
          <p:nvPr/>
        </p:nvSpPr>
        <p:spPr>
          <a:xfrm>
            <a:off x="546100" y="4213083"/>
            <a:ext cx="13716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Reflect 360®</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5"/>
          <p:cNvSpPr/>
          <p:nvPr/>
        </p:nvSpPr>
        <p:spPr>
          <a:xfrm>
            <a:off x="3581400" y="4213083"/>
            <a:ext cx="1651000" cy="304800"/>
          </a:xfrm>
          <a:prstGeom prst="roundRect">
            <a:avLst>
              <a:gd name="adj" fmla="val 50000"/>
            </a:avLst>
          </a:prstGeom>
          <a:solidFill>
            <a:srgbClr val="1A3A6B"/>
          </a:solidFill>
          <a:ln w="9525">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6"/>
          <p:cNvSpPr/>
          <p:nvPr/>
        </p:nvSpPr>
        <p:spPr>
          <a:xfrm>
            <a:off x="3581400" y="4213083"/>
            <a:ext cx="16510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Assessment Center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7"/>
          <p:cNvSpPr/>
          <p:nvPr/>
        </p:nvSpPr>
        <p:spPr>
          <a:xfrm>
            <a:off x="2019300" y="4213083"/>
            <a:ext cx="1460500" cy="304800"/>
          </a:xfrm>
          <a:prstGeom prst="roundRect">
            <a:avLst>
              <a:gd name="adj" fmla="val 50000"/>
            </a:avLst>
          </a:prstGeom>
          <a:solidFill>
            <a:srgbClr val="1A3A6B"/>
          </a:solidFill>
          <a:ln w="9525">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8"/>
          <p:cNvSpPr/>
          <p:nvPr/>
        </p:nvSpPr>
        <p:spPr>
          <a:xfrm>
            <a:off x="2019300" y="4213083"/>
            <a:ext cx="14605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AI Readiness (ARC®)</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19"/>
          <p:cNvSpPr/>
          <p:nvPr/>
        </p:nvSpPr>
        <p:spPr>
          <a:xfrm>
            <a:off x="6535600" y="4213083"/>
            <a:ext cx="1460500" cy="304800"/>
          </a:xfrm>
          <a:prstGeom prst="roundRect">
            <a:avLst>
              <a:gd name="adj" fmla="val 50000"/>
            </a:avLst>
          </a:prstGeom>
          <a:solidFill>
            <a:srgbClr val="1A3A6B"/>
          </a:solidFill>
          <a:ln w="9525">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0"/>
          <p:cNvSpPr/>
          <p:nvPr/>
        </p:nvSpPr>
        <p:spPr>
          <a:xfrm>
            <a:off x="6535600" y="4213083"/>
            <a:ext cx="14605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VIFM Academy</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1"/>
          <p:cNvSpPr/>
          <p:nvPr/>
        </p:nvSpPr>
        <p:spPr>
          <a:xfrm>
            <a:off x="548640" y="4572000"/>
            <a:ext cx="54864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caliber.viftraining.com</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7400EF9D-3C60-4B7C-905D-E0E7BDA1A4A3}"/>
              </a:ext>
            </a:extLst>
          </p:cNvPr>
          <p:cNvSpPr txBox="1"/>
          <p:nvPr/>
        </p:nvSpPr>
        <p:spPr>
          <a:xfrm>
            <a:off x="474980" y="2996625"/>
            <a:ext cx="5080000" cy="203200"/>
          </a:xfrm>
          <a:prstGeom prst="rect">
            <a:avLst/>
          </a:prstGeom>
          <a:noFill/>
          <a:ln>
            <a:noFill/>
          </a:ln>
        </p:spPr>
        <p:txBody>
          <a:bodyPr vertOverflow="overflow" vert="horz" wrap="square"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Open Sans"/>
                <a:ea typeface="Open Sans"/>
                <a:cs typeface="Open Sans"/>
              </a:rPr>
              <a:t>TALENT ACQUISITION SOLUTIONS</a:t>
            </a:r>
            <a:endParaRPr kumimoji="0" lang="en-AE" sz="2000" b="1" i="0" u="none" strike="noStrike" kern="1200" cap="none" spc="0" normalizeH="0" baseline="0" noProof="0" dirty="0">
              <a:ln>
                <a:noFill/>
              </a:ln>
              <a:solidFill>
                <a:srgbClr val="00B0F0"/>
              </a:solidFill>
              <a:effectLst/>
              <a:uLnTx/>
              <a:uFillTx/>
              <a:latin typeface="Open Sans"/>
              <a:ea typeface="Open Sans"/>
              <a:cs typeface="Open Sans"/>
            </a:endParaRPr>
          </a:p>
        </p:txBody>
      </p:sp>
      <p:sp>
        <p:nvSpPr>
          <p:cNvPr id="26" name="TextBox 25">
            <a:extLst>
              <a:ext uri="{FF2B5EF4-FFF2-40B4-BE49-F238E27FC236}">
                <a16:creationId xmlns:a16="http://schemas.microsoft.com/office/drawing/2014/main" id="{790FF372-7E3C-4051-8A5F-AA0FC4E10B50}"/>
              </a:ext>
            </a:extLst>
          </p:cNvPr>
          <p:cNvSpPr txBox="1"/>
          <p:nvPr/>
        </p:nvSpPr>
        <p:spPr>
          <a:xfrm>
            <a:off x="546100" y="3870884"/>
            <a:ext cx="5080000" cy="203200"/>
          </a:xfrm>
          <a:prstGeom prst="rect">
            <a:avLst/>
          </a:prstGeom>
          <a:noFill/>
          <a:ln>
            <a:noFill/>
          </a:ln>
        </p:spPr>
        <p:txBody>
          <a:bodyPr vertOverflow="overflow" vert="horz" wrap="square" rtlCol="0" anchor="t">
            <a:noAutofit/>
          </a:bodyPr>
          <a:lstStyle>
            <a:lvl1pPr>
              <a:defRPr sz="2000" b="1">
                <a:solidFill>
                  <a:srgbClr val="00B0F0"/>
                </a:solidFill>
                <a:latin typeface="Open Sans"/>
                <a:ea typeface="Open Sans"/>
                <a:cs typeface="Open San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Open Sans"/>
                <a:ea typeface="Open Sans"/>
                <a:cs typeface="Open Sans"/>
              </a:rPr>
              <a:t>TALENT MANAGEMENT SOLUTIONS</a:t>
            </a:r>
            <a:endParaRPr kumimoji="0" lang="en-AE" sz="2000" b="1" i="0" u="none" strike="noStrike" kern="1200" cap="none" spc="0" normalizeH="0" baseline="0" noProof="0" dirty="0">
              <a:ln>
                <a:noFill/>
              </a:ln>
              <a:solidFill>
                <a:srgbClr val="00B0F0"/>
              </a:solidFill>
              <a:effectLst/>
              <a:uLnTx/>
              <a:uFillTx/>
              <a:latin typeface="Open Sans"/>
              <a:ea typeface="Open Sans"/>
              <a:cs typeface="Open Sans"/>
            </a:endParaRPr>
          </a:p>
        </p:txBody>
      </p:sp>
      <p:sp>
        <p:nvSpPr>
          <p:cNvPr id="27" name="PageNumber">
            <a:extLst>
              <a:ext uri="{FF2B5EF4-FFF2-40B4-BE49-F238E27FC236}">
                <a16:creationId xmlns:a16="http://schemas.microsoft.com/office/drawing/2014/main" id="{B7B1843F-0A5E-4047-986F-CD044DFC2FFC}"/>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15</a:t>
            </a:r>
          </a:p>
        </p:txBody>
      </p:sp>
      <p:sp>
        <p:nvSpPr>
          <p:cNvPr id="230" name="Shape 230"/>
          <p:cNvSpPr/>
          <p:nvPr/>
        </p:nvSpPr>
        <p:spPr>
          <a:xfrm>
            <a:off x="3892552" y="3438730"/>
            <a:ext cx="1100000" cy="304800"/>
          </a:xfrm>
          <a:prstGeom prst="roundRect">
            <a:avLst>
              <a:gd name="adj" fmla="val 50000"/>
            </a:avLst>
          </a:prstGeom>
          <a:solidFill>
            <a:srgbClr val="1A3A6B"/>
          </a:solidFill>
          <a:ln w="9525">
            <a:solidFill>
              <a:srgbClr val="5391D5"/>
            </a:solidFill>
            <a:prstDash val="solid"/>
          </a:ln>
        </p:spPr>
        <p:txBody>
          <a:bodyPr/>
          <a:lstStyle/>
          <a:p>
            <a:endParaRPr lang="en-US" sz="1800" dirty="0"/>
          </a:p>
        </p:txBody>
      </p:sp>
      <p:sp>
        <p:nvSpPr>
          <p:cNvPr id="231" name="Text 231"/>
          <p:cNvSpPr/>
          <p:nvPr/>
        </p:nvSpPr>
        <p:spPr>
          <a:xfrm>
            <a:off x="3892552" y="3438730"/>
            <a:ext cx="1100000" cy="304800"/>
          </a:xfrm>
          <a:prstGeom prst="rect">
            <a:avLst/>
          </a:prstGeom>
          <a:noFill/>
          <a:ln/>
        </p:spPr>
        <p:txBody>
          <a:bodyPr wrap="square" lIns="0" tIns="0" rIns="0" bIns="0" rtlCol="0" anchor="ctr"/>
          <a:lstStyle/>
          <a:p>
            <a:pPr algn="ctr"/>
            <a:r>
              <a:rPr lang="en-US" sz="1000" dirty="0">
                <a:solidFill>
                  <a:srgbClr val="FFFFFF"/>
                </a:solidFill>
                <a:latin typeface="Open Sans" pitchFamily="34" charset="0"/>
                <a:ea typeface="Open Sans" pitchFamily="34" charset="-122"/>
                <a:cs typeface="Open Sans" pitchFamily="34" charset="-120"/>
              </a:rPr>
              <a:t>Mentium®</a:t>
            </a:r>
          </a:p>
        </p:txBody>
      </p:sp>
      <p:sp>
        <p:nvSpPr>
          <p:cNvPr id="232" name="Shape 232"/>
          <p:cNvSpPr/>
          <p:nvPr/>
        </p:nvSpPr>
        <p:spPr>
          <a:xfrm>
            <a:off x="5334000" y="4213083"/>
            <a:ext cx="1100000" cy="304800"/>
          </a:xfrm>
          <a:prstGeom prst="roundRect">
            <a:avLst>
              <a:gd name="adj" fmla="val 50000"/>
            </a:avLst>
          </a:prstGeom>
          <a:solidFill>
            <a:srgbClr val="1A3A6B"/>
          </a:solidFill>
          <a:ln w="9525">
            <a:solidFill>
              <a:srgbClr val="5391D5"/>
            </a:solidFill>
            <a:prstDash val="solid"/>
          </a:ln>
        </p:spPr>
        <p:txBody>
          <a:bodyPr/>
          <a:lstStyle/>
          <a:p>
            <a:endParaRPr lang="en-US" sz="1800" dirty="0"/>
          </a:p>
        </p:txBody>
      </p:sp>
      <p:sp>
        <p:nvSpPr>
          <p:cNvPr id="233" name="Text 233"/>
          <p:cNvSpPr/>
          <p:nvPr/>
        </p:nvSpPr>
        <p:spPr>
          <a:xfrm>
            <a:off x="5334000" y="4213083"/>
            <a:ext cx="1100000" cy="304800"/>
          </a:xfrm>
          <a:prstGeom prst="rect">
            <a:avLst/>
          </a:prstGeom>
          <a:noFill/>
          <a:ln/>
        </p:spPr>
        <p:txBody>
          <a:bodyPr wrap="square" lIns="0" tIns="0" rIns="0" bIns="0" rtlCol="0" anchor="ctr"/>
          <a:lstStyle/>
          <a:p>
            <a:pPr algn="ctr"/>
            <a:r>
              <a:rPr lang="en-US" sz="1000" dirty="0">
                <a:solidFill>
                  <a:srgbClr val="FFFFFF"/>
                </a:solidFill>
                <a:latin typeface="Open Sans" pitchFamily="34" charset="0"/>
                <a:ea typeface="Open Sans" pitchFamily="34" charset="-122"/>
                <a:cs typeface="Open Sans" pitchFamily="34" charset="-120"/>
              </a:rPr>
              <a:t>Persona®</a:t>
            </a:r>
          </a:p>
        </p:txBody>
      </p:sp>
    </p:spTree>
    <p:extLst>
      <p:ext uri="{BB962C8B-B14F-4D97-AF65-F5344CB8AC3E}">
        <p14:creationId xmlns:p14="http://schemas.microsoft.com/office/powerpoint/2010/main" val="3643940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0" y="0"/>
            <a:ext cx="146304" cy="5143500"/>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640080" y="640080"/>
            <a:ext cx="73152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THE CHALLENGE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502920" y="813816"/>
            <a:ext cx="1371600" cy="10972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0" b="1" i="0" u="none" strike="noStrike" kern="1200" cap="none" spc="0" normalizeH="0" baseline="0" noProof="0" dirty="0">
                <a:ln>
                  <a:noFill/>
                </a:ln>
                <a:solidFill>
                  <a:srgbClr val="1A3A6B"/>
                </a:solidFill>
                <a:effectLst/>
                <a:uLnTx/>
                <a:uFillTx/>
                <a:latin typeface="Georgia" pitchFamily="34" charset="0"/>
                <a:ea typeface="Georgia" pitchFamily="34" charset="-122"/>
                <a:cs typeface="Georgia" pitchFamily="34" charset="-120"/>
              </a:rPr>
              <a:t>“</a:t>
            </a:r>
            <a:endParaRPr kumimoji="0" lang="en-US" sz="9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822960" y="1417320"/>
            <a:ext cx="7589520" cy="1554480"/>
          </a:xfrm>
          <a:prstGeom prst="rect">
            <a:avLst/>
          </a:prstGeom>
          <a:noFill/>
          <a:ln/>
        </p:spPr>
        <p:txBody>
          <a:bodyPr wrap="square" lIns="0" tIns="0" rIns="0" bIns="0" rtlCol="0" anchor="ctr"/>
          <a:lstStyle/>
          <a:p>
            <a:pPr marL="0" marR="0" lvl="0" indent="0" algn="l" defTabSz="914400" rtl="0" eaLnBrk="1" fontAlgn="auto" latinLnBrk="0" hangingPunct="1">
              <a:lnSpc>
                <a:spcPct val="102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A diagnosis without development is just an expensive report.</a:t>
            </a:r>
            <a:endPar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822960" y="3246120"/>
            <a:ext cx="6949440" cy="9144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Most assessment tools tell you where your people stand. Few turn that insight into measurable capability. VIFM is built to close that gap, end to end.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365760" y="4882896"/>
            <a:ext cx="1559052"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365760" y="4882896"/>
            <a:ext cx="1559052"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THE CHALLENGE</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7"/>
          <p:cNvSpPr/>
          <p:nvPr/>
        </p:nvSpPr>
        <p:spPr>
          <a:xfrm>
            <a:off x="2061972"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PageNumber">
            <a:extLst>
              <a:ext uri="{FF2B5EF4-FFF2-40B4-BE49-F238E27FC236}">
                <a16:creationId xmlns:a16="http://schemas.microsoft.com/office/drawing/2014/main" id="{167C89CB-5A25-4FBE-819E-F9EF7D43FDF9}"/>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THE VIFM MODEL</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One closed loop, not four-point tools</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338328" y="1325880"/>
            <a:ext cx="1993392" cy="2286000"/>
          </a:xfrm>
          <a:prstGeom prst="roundRect">
            <a:avLst>
              <a:gd name="adj" fmla="val 412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338328" y="1325880"/>
            <a:ext cx="1993392"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1033272" y="1600200"/>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Image 1" descr="/tmp/icon_0.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79576" y="1746504"/>
            <a:ext cx="310896" cy="310896"/>
          </a:xfrm>
          <a:prstGeom prst="rect">
            <a:avLst/>
          </a:prstGeom>
        </p:spPr>
      </p:pic>
      <p:sp>
        <p:nvSpPr>
          <p:cNvPr id="10" name="Text 6"/>
          <p:cNvSpPr/>
          <p:nvPr/>
        </p:nvSpPr>
        <p:spPr>
          <a:xfrm>
            <a:off x="448056" y="1527048"/>
            <a:ext cx="82296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0DFF4"/>
                </a:solidFill>
                <a:effectLst/>
                <a:uLnTx/>
                <a:uFillTx/>
                <a:latin typeface="Open Sans" pitchFamily="34" charset="0"/>
                <a:ea typeface="Open Sans" pitchFamily="34" charset="-122"/>
                <a:cs typeface="Open Sans" pitchFamily="34" charset="-120"/>
              </a:rPr>
              <a:t>01</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429768" y="2313432"/>
            <a:ext cx="1810512"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Diagnose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8"/>
          <p:cNvSpPr/>
          <p:nvPr/>
        </p:nvSpPr>
        <p:spPr>
          <a:xfrm>
            <a:off x="502920" y="2651760"/>
            <a:ext cx="1664208" cy="8686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Eight assessment services measure exactly where people and the organisation stand.</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Image 2" descr="/tmp/icon_1.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36292" y="2359152"/>
            <a:ext cx="155448" cy="219456"/>
          </a:xfrm>
          <a:prstGeom prst="rect">
            <a:avLst/>
          </a:prstGeom>
        </p:spPr>
      </p:pic>
      <p:sp>
        <p:nvSpPr>
          <p:cNvPr id="14" name="Shape 9"/>
          <p:cNvSpPr/>
          <p:nvPr/>
        </p:nvSpPr>
        <p:spPr>
          <a:xfrm>
            <a:off x="2496312" y="1325880"/>
            <a:ext cx="1993392" cy="2286000"/>
          </a:xfrm>
          <a:prstGeom prst="roundRect">
            <a:avLst>
              <a:gd name="adj" fmla="val 412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0"/>
          <p:cNvSpPr/>
          <p:nvPr/>
        </p:nvSpPr>
        <p:spPr>
          <a:xfrm>
            <a:off x="2496312" y="1325880"/>
            <a:ext cx="1993392"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1"/>
          <p:cNvSpPr/>
          <p:nvPr/>
        </p:nvSpPr>
        <p:spPr>
          <a:xfrm>
            <a:off x="3191256" y="1600200"/>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7" name="Image 3" descr="/tmp/icon_2.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337560" y="1746504"/>
            <a:ext cx="310896" cy="310896"/>
          </a:xfrm>
          <a:prstGeom prst="rect">
            <a:avLst/>
          </a:prstGeom>
        </p:spPr>
      </p:pic>
      <p:sp>
        <p:nvSpPr>
          <p:cNvPr id="18" name="Text 12"/>
          <p:cNvSpPr/>
          <p:nvPr/>
        </p:nvSpPr>
        <p:spPr>
          <a:xfrm>
            <a:off x="2606040" y="1527048"/>
            <a:ext cx="82296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0DFF4"/>
                </a:solidFill>
                <a:effectLst/>
                <a:uLnTx/>
                <a:uFillTx/>
                <a:latin typeface="Open Sans" pitchFamily="34" charset="0"/>
                <a:ea typeface="Open Sans" pitchFamily="34" charset="-122"/>
                <a:cs typeface="Open Sans" pitchFamily="34" charset="-120"/>
              </a:rPr>
              <a:t>02</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3"/>
          <p:cNvSpPr/>
          <p:nvPr/>
        </p:nvSpPr>
        <p:spPr>
          <a:xfrm>
            <a:off x="2587752" y="2313432"/>
            <a:ext cx="1810512" cy="310896"/>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Recommend</a:t>
            </a:r>
          </a:p>
        </p:txBody>
      </p:sp>
      <p:sp>
        <p:nvSpPr>
          <p:cNvPr id="20" name="Text 14"/>
          <p:cNvSpPr/>
          <p:nvPr/>
        </p:nvSpPr>
        <p:spPr>
          <a:xfrm>
            <a:off x="2660904" y="2651760"/>
            <a:ext cx="1664208" cy="8686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The recommender maps every measured gap to a specific VIFM programme.</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Image 4" descr="/tmp/icon_3.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94276" y="2359152"/>
            <a:ext cx="155448" cy="219456"/>
          </a:xfrm>
          <a:prstGeom prst="rect">
            <a:avLst/>
          </a:prstGeom>
        </p:spPr>
      </p:pic>
      <p:sp>
        <p:nvSpPr>
          <p:cNvPr id="22" name="Shape 15"/>
          <p:cNvSpPr/>
          <p:nvPr/>
        </p:nvSpPr>
        <p:spPr>
          <a:xfrm>
            <a:off x="4654296" y="1325880"/>
            <a:ext cx="1993392" cy="2286000"/>
          </a:xfrm>
          <a:prstGeom prst="roundRect">
            <a:avLst>
              <a:gd name="adj" fmla="val 412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6"/>
          <p:cNvSpPr/>
          <p:nvPr/>
        </p:nvSpPr>
        <p:spPr>
          <a:xfrm>
            <a:off x="4654296" y="1325880"/>
            <a:ext cx="1993392" cy="82296"/>
          </a:xfrm>
          <a:prstGeom prst="rect">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17"/>
          <p:cNvSpPr/>
          <p:nvPr/>
        </p:nvSpPr>
        <p:spPr>
          <a:xfrm>
            <a:off x="5349240" y="1600200"/>
            <a:ext cx="603504" cy="603504"/>
          </a:xfrm>
          <a:prstGeom prst="ellipse">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5" name="Image 5" descr="/tmp/icon_4.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495544" y="1746504"/>
            <a:ext cx="310896" cy="310896"/>
          </a:xfrm>
          <a:prstGeom prst="rect">
            <a:avLst/>
          </a:prstGeom>
        </p:spPr>
      </p:pic>
      <p:sp>
        <p:nvSpPr>
          <p:cNvPr id="26" name="Text 18"/>
          <p:cNvSpPr/>
          <p:nvPr/>
        </p:nvSpPr>
        <p:spPr>
          <a:xfrm>
            <a:off x="4764024" y="1527048"/>
            <a:ext cx="82296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0DFF4"/>
                </a:solidFill>
                <a:effectLst/>
                <a:uLnTx/>
                <a:uFillTx/>
                <a:latin typeface="Open Sans" pitchFamily="34" charset="0"/>
                <a:ea typeface="Open Sans" pitchFamily="34" charset="-122"/>
                <a:cs typeface="Open Sans" pitchFamily="34" charset="-120"/>
              </a:rPr>
              <a:t>03</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19"/>
          <p:cNvSpPr/>
          <p:nvPr/>
        </p:nvSpPr>
        <p:spPr>
          <a:xfrm>
            <a:off x="4745736" y="2313432"/>
            <a:ext cx="1810512" cy="310896"/>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Deliver</a:t>
            </a:r>
          </a:p>
        </p:txBody>
      </p:sp>
      <p:sp>
        <p:nvSpPr>
          <p:cNvPr id="28" name="Text 20"/>
          <p:cNvSpPr/>
          <p:nvPr/>
        </p:nvSpPr>
        <p:spPr>
          <a:xfrm>
            <a:off x="4818888" y="2651760"/>
            <a:ext cx="1664208" cy="8686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The VIFM Academy turns those gaps into real, applied capability.</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9" name="Image 6" descr="/tmp/icon_5.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52260" y="2359152"/>
            <a:ext cx="155448" cy="219456"/>
          </a:xfrm>
          <a:prstGeom prst="rect">
            <a:avLst/>
          </a:prstGeom>
        </p:spPr>
      </p:pic>
      <p:sp>
        <p:nvSpPr>
          <p:cNvPr id="30" name="Shape 21"/>
          <p:cNvSpPr/>
          <p:nvPr/>
        </p:nvSpPr>
        <p:spPr>
          <a:xfrm>
            <a:off x="6812280" y="1325880"/>
            <a:ext cx="1993392" cy="2286000"/>
          </a:xfrm>
          <a:prstGeom prst="roundRect">
            <a:avLst>
              <a:gd name="adj" fmla="val 412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hape 22"/>
          <p:cNvSpPr/>
          <p:nvPr/>
        </p:nvSpPr>
        <p:spPr>
          <a:xfrm>
            <a:off x="6812280" y="1325880"/>
            <a:ext cx="1993392"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hape 23"/>
          <p:cNvSpPr/>
          <p:nvPr/>
        </p:nvSpPr>
        <p:spPr>
          <a:xfrm>
            <a:off x="7507224" y="1600200"/>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Image 7" descr="/tmp/icon_6.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53528" y="1746504"/>
            <a:ext cx="310896" cy="310896"/>
          </a:xfrm>
          <a:prstGeom prst="rect">
            <a:avLst/>
          </a:prstGeom>
        </p:spPr>
      </p:pic>
      <p:sp>
        <p:nvSpPr>
          <p:cNvPr id="34" name="Text 24"/>
          <p:cNvSpPr/>
          <p:nvPr/>
        </p:nvSpPr>
        <p:spPr>
          <a:xfrm>
            <a:off x="6922008" y="1527048"/>
            <a:ext cx="82296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0DFF4"/>
                </a:solidFill>
                <a:effectLst/>
                <a:uLnTx/>
                <a:uFillTx/>
                <a:latin typeface="Open Sans" pitchFamily="34" charset="0"/>
                <a:ea typeface="Open Sans" pitchFamily="34" charset="-122"/>
                <a:cs typeface="Open Sans" pitchFamily="34" charset="-120"/>
              </a:rPr>
              <a:t>04</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25"/>
          <p:cNvSpPr/>
          <p:nvPr/>
        </p:nvSpPr>
        <p:spPr>
          <a:xfrm>
            <a:off x="6903720" y="2313432"/>
            <a:ext cx="1810512" cy="310896"/>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Certify</a:t>
            </a:r>
          </a:p>
        </p:txBody>
      </p:sp>
      <p:sp>
        <p:nvSpPr>
          <p:cNvPr id="36" name="Text 26"/>
          <p:cNvSpPr/>
          <p:nvPr/>
        </p:nvSpPr>
        <p:spPr>
          <a:xfrm>
            <a:off x="6976872" y="2651760"/>
            <a:ext cx="1664208" cy="8686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Verifiable credentials prove the capability was actually built.</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hape 27"/>
          <p:cNvSpPr/>
          <p:nvPr/>
        </p:nvSpPr>
        <p:spPr>
          <a:xfrm>
            <a:off x="338328" y="3886200"/>
            <a:ext cx="8467344" cy="658368"/>
          </a:xfrm>
          <a:prstGeom prst="roundRect">
            <a:avLst>
              <a:gd name="adj" fmla="val 11111"/>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28"/>
          <p:cNvSpPr/>
          <p:nvPr/>
        </p:nvSpPr>
        <p:spPr>
          <a:xfrm>
            <a:off x="365760" y="3886200"/>
            <a:ext cx="821131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The difference is Step 3.  </a:t>
            </a:r>
            <a:r>
              <a:rPr kumimoji="0" lang="en-US" sz="13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Most providers stop at diagnosis. VIFM delivers the development and proves it.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hape 29"/>
          <p:cNvSpPr/>
          <p:nvPr/>
        </p:nvSpPr>
        <p:spPr>
          <a:xfrm>
            <a:off x="365760" y="4882896"/>
            <a:ext cx="1175004"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 30"/>
          <p:cNvSpPr/>
          <p:nvPr/>
        </p:nvSpPr>
        <p:spPr>
          <a:xfrm>
            <a:off x="365760" y="4882896"/>
            <a:ext cx="1175004"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THE MODEL</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1"/>
          <p:cNvSpPr/>
          <p:nvPr/>
        </p:nvSpPr>
        <p:spPr>
          <a:xfrm>
            <a:off x="1677924"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PageNumber">
            <a:extLst>
              <a:ext uri="{FF2B5EF4-FFF2-40B4-BE49-F238E27FC236}">
                <a16:creationId xmlns:a16="http://schemas.microsoft.com/office/drawing/2014/main" id="{9747C9E7-4379-4095-9562-4544492A55D5}"/>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THE PLATFORM</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Eight diagnostics, one Academy</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0" name="Shape 300"/>
          <p:cNvSpPr/>
          <p:nvPr/>
        </p:nvSpPr>
        <p:spPr>
          <a:xfrm>
            <a:off x="324612" y="1280160"/>
            <a:ext cx="1972818" cy="1207008"/>
          </a:xfrm>
          <a:prstGeom prst="roundRect">
            <a:avLst>
              <a:gd name="adj" fmla="val 60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US" sz="1800" dirty="0"/>
          </a:p>
        </p:txBody>
      </p:sp>
      <p:sp>
        <p:nvSpPr>
          <p:cNvPr id="301" name="Shape 301"/>
          <p:cNvSpPr/>
          <p:nvPr/>
        </p:nvSpPr>
        <p:spPr>
          <a:xfrm>
            <a:off x="1036701" y="1365160"/>
            <a:ext cx="548640" cy="548640"/>
          </a:xfrm>
          <a:prstGeom prst="ellipse">
            <a:avLst/>
          </a:prstGeom>
          <a:solidFill>
            <a:srgbClr val="5391D5"/>
          </a:solidFill>
          <a:ln w="12700">
            <a:solidFill>
              <a:srgbClr val="5391D5"/>
            </a:solidFill>
            <a:prstDash val="solid"/>
          </a:ln>
        </p:spPr>
        <p:txBody>
          <a:bodyPr/>
          <a:lstStyle/>
          <a:p>
            <a:endParaRPr lang="en-US" sz="1800" dirty="0"/>
          </a:p>
        </p:txBody>
      </p:sp>
      <p:pic>
        <p:nvPicPr>
          <p:cNvPr id="302" name="Image 302" descr="icon"/>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83005" y="1516464"/>
            <a:ext cx="256032" cy="256032"/>
          </a:xfrm>
          <a:prstGeom prst="rect">
            <a:avLst/>
          </a:prstGeom>
        </p:spPr>
      </p:pic>
      <p:sp>
        <p:nvSpPr>
          <p:cNvPr id="303" name="Text 303"/>
          <p:cNvSpPr/>
          <p:nvPr/>
        </p:nvSpPr>
        <p:spPr>
          <a:xfrm>
            <a:off x="364612" y="1940160"/>
            <a:ext cx="1952818" cy="270000"/>
          </a:xfrm>
          <a:prstGeom prst="rect">
            <a:avLst/>
          </a:prstGeom>
          <a:noFill/>
          <a:ln/>
        </p:spPr>
        <p:txBody>
          <a:bodyPr wrap="square" lIns="0" tIns="0" rIns="0" bIns="0" rtlCol="0" anchor="ctr"/>
          <a:lstStyle/>
          <a:p>
            <a:pPr algn="ctr"/>
            <a:r>
              <a:rPr lang="en-US" sz="1400" b="1" dirty="0">
                <a:solidFill>
                  <a:srgbClr val="010131"/>
                </a:solidFill>
                <a:latin typeface="Open Sans" pitchFamily="34" charset="0"/>
                <a:ea typeface="Open Sans" pitchFamily="34" charset="-122"/>
                <a:cs typeface="Open Sans" pitchFamily="34" charset="-120"/>
              </a:rPr>
              <a:t>Pre-Hire®</a:t>
            </a:r>
          </a:p>
        </p:txBody>
      </p:sp>
      <p:sp>
        <p:nvSpPr>
          <p:cNvPr id="304" name="Text 304"/>
          <p:cNvSpPr/>
          <p:nvPr/>
        </p:nvSpPr>
        <p:spPr>
          <a:xfrm>
            <a:off x="414612" y="2220160"/>
            <a:ext cx="1792818" cy="250000"/>
          </a:xfrm>
          <a:prstGeom prst="rect">
            <a:avLst/>
          </a:prstGeom>
          <a:noFill/>
          <a:ln/>
        </p:spPr>
        <p:txBody>
          <a:bodyPr wrap="square" lIns="0" tIns="0" rIns="0" bIns="0" rtlCol="0" anchor="ctr"/>
          <a:lstStyle/>
          <a:p>
            <a:pPr algn="ctr"/>
            <a:r>
              <a:rPr lang="en-US" sz="1000" dirty="0">
                <a:solidFill>
                  <a:srgbClr val="64748B"/>
                </a:solidFill>
                <a:latin typeface="Open Sans" pitchFamily="34" charset="0"/>
                <a:ea typeface="Open Sans" pitchFamily="34" charset="-122"/>
                <a:cs typeface="Open Sans" pitchFamily="34" charset="-120"/>
              </a:rPr>
              <a:t>Screen and shortlist applicants before you hire.</a:t>
            </a:r>
          </a:p>
        </p:txBody>
      </p:sp>
      <p:sp>
        <p:nvSpPr>
          <p:cNvPr id="305" name="Shape 305"/>
          <p:cNvSpPr/>
          <p:nvPr/>
        </p:nvSpPr>
        <p:spPr>
          <a:xfrm>
            <a:off x="2498598" y="1280160"/>
            <a:ext cx="1972818" cy="1207008"/>
          </a:xfrm>
          <a:prstGeom prst="roundRect">
            <a:avLst>
              <a:gd name="adj" fmla="val 60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US" sz="1800" dirty="0"/>
          </a:p>
        </p:txBody>
      </p:sp>
      <p:sp>
        <p:nvSpPr>
          <p:cNvPr id="306" name="Shape 306"/>
          <p:cNvSpPr/>
          <p:nvPr/>
        </p:nvSpPr>
        <p:spPr>
          <a:xfrm>
            <a:off x="3210687" y="1365160"/>
            <a:ext cx="548640" cy="548640"/>
          </a:xfrm>
          <a:prstGeom prst="ellipse">
            <a:avLst/>
          </a:prstGeom>
          <a:solidFill>
            <a:srgbClr val="5391D5"/>
          </a:solidFill>
          <a:ln w="12700">
            <a:solidFill>
              <a:srgbClr val="5391D5"/>
            </a:solidFill>
            <a:prstDash val="solid"/>
          </a:ln>
        </p:spPr>
        <p:txBody>
          <a:bodyPr/>
          <a:lstStyle/>
          <a:p>
            <a:endParaRPr lang="en-US" sz="1800" dirty="0"/>
          </a:p>
        </p:txBody>
      </p:sp>
      <p:pic>
        <p:nvPicPr>
          <p:cNvPr id="307" name="Image 307" descr="icon"/>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56991" y="1516464"/>
            <a:ext cx="256032" cy="256032"/>
          </a:xfrm>
          <a:prstGeom prst="rect">
            <a:avLst/>
          </a:prstGeom>
        </p:spPr>
      </p:pic>
      <p:sp>
        <p:nvSpPr>
          <p:cNvPr id="308" name="Text 308"/>
          <p:cNvSpPr/>
          <p:nvPr/>
        </p:nvSpPr>
        <p:spPr>
          <a:xfrm>
            <a:off x="2538598" y="1940160"/>
            <a:ext cx="1952818" cy="270000"/>
          </a:xfrm>
          <a:prstGeom prst="rect">
            <a:avLst/>
          </a:prstGeom>
          <a:noFill/>
          <a:ln/>
        </p:spPr>
        <p:txBody>
          <a:bodyPr wrap="square" lIns="0" tIns="0" rIns="0" bIns="0" rtlCol="0" anchor="ctr"/>
          <a:lstStyle/>
          <a:p>
            <a:pPr algn="ctr"/>
            <a:r>
              <a:rPr lang="en-US" sz="1400" b="1" dirty="0">
                <a:solidFill>
                  <a:srgbClr val="010131"/>
                </a:solidFill>
                <a:latin typeface="Open Sans" pitchFamily="34" charset="0"/>
                <a:ea typeface="Open Sans" pitchFamily="34" charset="-122"/>
                <a:cs typeface="Open Sans" pitchFamily="34" charset="-120"/>
              </a:rPr>
              <a:t>Fluent®</a:t>
            </a:r>
          </a:p>
        </p:txBody>
      </p:sp>
      <p:sp>
        <p:nvSpPr>
          <p:cNvPr id="309" name="Text 309"/>
          <p:cNvSpPr/>
          <p:nvPr/>
        </p:nvSpPr>
        <p:spPr>
          <a:xfrm>
            <a:off x="2588598" y="2220160"/>
            <a:ext cx="1792818" cy="250000"/>
          </a:xfrm>
          <a:prstGeom prst="rect">
            <a:avLst/>
          </a:prstGeom>
          <a:noFill/>
          <a:ln/>
        </p:spPr>
        <p:txBody>
          <a:bodyPr wrap="square" lIns="0" tIns="0" rIns="0" bIns="0" rtlCol="0" anchor="ctr"/>
          <a:lstStyle/>
          <a:p>
            <a:pPr algn="ctr"/>
            <a:r>
              <a:rPr lang="en-US" sz="1000" dirty="0">
                <a:solidFill>
                  <a:srgbClr val="64748B"/>
                </a:solidFill>
                <a:latin typeface="Open Sans" pitchFamily="34" charset="0"/>
                <a:ea typeface="Open Sans" pitchFamily="34" charset="-122"/>
                <a:cs typeface="Open Sans" pitchFamily="34" charset="-120"/>
              </a:rPr>
              <a:t>Four-skill, CEFR-aligned AI English placement.</a:t>
            </a:r>
          </a:p>
        </p:txBody>
      </p:sp>
      <p:sp>
        <p:nvSpPr>
          <p:cNvPr id="310" name="Shape 310"/>
          <p:cNvSpPr/>
          <p:nvPr/>
        </p:nvSpPr>
        <p:spPr>
          <a:xfrm>
            <a:off x="4672584" y="1280160"/>
            <a:ext cx="1972818" cy="1207008"/>
          </a:xfrm>
          <a:prstGeom prst="roundRect">
            <a:avLst>
              <a:gd name="adj" fmla="val 60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US" sz="1800" dirty="0"/>
          </a:p>
        </p:txBody>
      </p:sp>
      <p:sp>
        <p:nvSpPr>
          <p:cNvPr id="311" name="Shape 311"/>
          <p:cNvSpPr/>
          <p:nvPr/>
        </p:nvSpPr>
        <p:spPr>
          <a:xfrm>
            <a:off x="5384673" y="1365160"/>
            <a:ext cx="548640" cy="548640"/>
          </a:xfrm>
          <a:prstGeom prst="ellipse">
            <a:avLst/>
          </a:prstGeom>
          <a:solidFill>
            <a:srgbClr val="5391D5"/>
          </a:solidFill>
          <a:ln w="12700">
            <a:solidFill>
              <a:srgbClr val="5391D5"/>
            </a:solidFill>
            <a:prstDash val="solid"/>
          </a:ln>
        </p:spPr>
        <p:txBody>
          <a:bodyPr/>
          <a:lstStyle/>
          <a:p>
            <a:endParaRPr lang="en-US" sz="1800" dirty="0"/>
          </a:p>
        </p:txBody>
      </p:sp>
      <p:pic>
        <p:nvPicPr>
          <p:cNvPr id="312" name="Image 312" descr="icon"/>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30977" y="1516464"/>
            <a:ext cx="256032" cy="256032"/>
          </a:xfrm>
          <a:prstGeom prst="rect">
            <a:avLst/>
          </a:prstGeom>
        </p:spPr>
      </p:pic>
      <p:sp>
        <p:nvSpPr>
          <p:cNvPr id="313" name="Text 313"/>
          <p:cNvSpPr/>
          <p:nvPr/>
        </p:nvSpPr>
        <p:spPr>
          <a:xfrm>
            <a:off x="4712584" y="1940160"/>
            <a:ext cx="1952818" cy="270000"/>
          </a:xfrm>
          <a:prstGeom prst="rect">
            <a:avLst/>
          </a:prstGeom>
          <a:noFill/>
          <a:ln/>
        </p:spPr>
        <p:txBody>
          <a:bodyPr wrap="square" lIns="0" tIns="0" rIns="0" bIns="0" rtlCol="0" anchor="ctr"/>
          <a:lstStyle/>
          <a:p>
            <a:pPr algn="ctr"/>
            <a:r>
              <a:rPr lang="en-US" sz="1400" b="1" dirty="0">
                <a:solidFill>
                  <a:srgbClr val="010131"/>
                </a:solidFill>
                <a:latin typeface="Open Sans" pitchFamily="34" charset="0"/>
                <a:ea typeface="Open Sans" pitchFamily="34" charset="-122"/>
                <a:cs typeface="Open Sans" pitchFamily="34" charset="-120"/>
              </a:rPr>
              <a:t>Techno®</a:t>
            </a:r>
          </a:p>
        </p:txBody>
      </p:sp>
      <p:sp>
        <p:nvSpPr>
          <p:cNvPr id="314" name="Text 314"/>
          <p:cNvSpPr/>
          <p:nvPr/>
        </p:nvSpPr>
        <p:spPr>
          <a:xfrm>
            <a:off x="4762584" y="2220160"/>
            <a:ext cx="1792818" cy="250000"/>
          </a:xfrm>
          <a:prstGeom prst="rect">
            <a:avLst/>
          </a:prstGeom>
          <a:noFill/>
          <a:ln/>
        </p:spPr>
        <p:txBody>
          <a:bodyPr wrap="square" lIns="0" tIns="0" rIns="0" bIns="0" rtlCol="0" anchor="ctr"/>
          <a:lstStyle/>
          <a:p>
            <a:pPr algn="ctr"/>
            <a:r>
              <a:rPr lang="en-US" sz="1000" dirty="0">
                <a:solidFill>
                  <a:srgbClr val="64748B"/>
                </a:solidFill>
                <a:latin typeface="Open Sans" pitchFamily="34" charset="0"/>
                <a:ea typeface="Open Sans" pitchFamily="34" charset="-122"/>
                <a:cs typeface="Open Sans" pitchFamily="34" charset="-120"/>
              </a:rPr>
              <a:t>Proficiency certified across subject domains.</a:t>
            </a:r>
          </a:p>
        </p:txBody>
      </p:sp>
      <p:sp>
        <p:nvSpPr>
          <p:cNvPr id="315" name="Shape 315"/>
          <p:cNvSpPr/>
          <p:nvPr/>
        </p:nvSpPr>
        <p:spPr>
          <a:xfrm>
            <a:off x="6846570" y="1280160"/>
            <a:ext cx="1972818" cy="1207008"/>
          </a:xfrm>
          <a:prstGeom prst="roundRect">
            <a:avLst>
              <a:gd name="adj" fmla="val 60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US" sz="1800" dirty="0"/>
          </a:p>
        </p:txBody>
      </p:sp>
      <p:sp>
        <p:nvSpPr>
          <p:cNvPr id="316" name="Shape 316"/>
          <p:cNvSpPr/>
          <p:nvPr/>
        </p:nvSpPr>
        <p:spPr>
          <a:xfrm>
            <a:off x="7558659" y="1365160"/>
            <a:ext cx="548640" cy="548640"/>
          </a:xfrm>
          <a:prstGeom prst="ellipse">
            <a:avLst/>
          </a:prstGeom>
          <a:solidFill>
            <a:srgbClr val="5391D5"/>
          </a:solidFill>
          <a:ln w="12700">
            <a:solidFill>
              <a:srgbClr val="5391D5"/>
            </a:solidFill>
            <a:prstDash val="solid"/>
          </a:ln>
        </p:spPr>
        <p:txBody>
          <a:bodyPr/>
          <a:lstStyle/>
          <a:p>
            <a:endParaRPr lang="en-US" sz="1800" dirty="0"/>
          </a:p>
        </p:txBody>
      </p:sp>
      <p:pic>
        <p:nvPicPr>
          <p:cNvPr id="317" name="Image 317" descr="icon"/>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704963" y="1516464"/>
            <a:ext cx="256032" cy="256032"/>
          </a:xfrm>
          <a:prstGeom prst="rect">
            <a:avLst/>
          </a:prstGeom>
        </p:spPr>
      </p:pic>
      <p:sp>
        <p:nvSpPr>
          <p:cNvPr id="318" name="Text 318"/>
          <p:cNvSpPr/>
          <p:nvPr/>
        </p:nvSpPr>
        <p:spPr>
          <a:xfrm>
            <a:off x="6886570" y="1940160"/>
            <a:ext cx="1952818" cy="270000"/>
          </a:xfrm>
          <a:prstGeom prst="rect">
            <a:avLst/>
          </a:prstGeom>
          <a:noFill/>
          <a:ln/>
        </p:spPr>
        <p:txBody>
          <a:bodyPr wrap="square" lIns="0" tIns="0" rIns="0" bIns="0" rtlCol="0" anchor="ctr"/>
          <a:lstStyle/>
          <a:p>
            <a:pPr algn="ctr"/>
            <a:r>
              <a:rPr lang="en-US" sz="1400" b="1" dirty="0">
                <a:solidFill>
                  <a:srgbClr val="010131"/>
                </a:solidFill>
                <a:latin typeface="Open Sans" pitchFamily="34" charset="0"/>
                <a:ea typeface="Open Sans" pitchFamily="34" charset="-122"/>
                <a:cs typeface="Open Sans" pitchFamily="34" charset="-120"/>
              </a:rPr>
              <a:t>Mentium®</a:t>
            </a:r>
          </a:p>
        </p:txBody>
      </p:sp>
      <p:sp>
        <p:nvSpPr>
          <p:cNvPr id="319" name="Text 319"/>
          <p:cNvSpPr/>
          <p:nvPr/>
        </p:nvSpPr>
        <p:spPr>
          <a:xfrm>
            <a:off x="6936570" y="2220160"/>
            <a:ext cx="1792818" cy="250000"/>
          </a:xfrm>
          <a:prstGeom prst="rect">
            <a:avLst/>
          </a:prstGeom>
          <a:noFill/>
          <a:ln/>
        </p:spPr>
        <p:txBody>
          <a:bodyPr wrap="square" lIns="0" tIns="0" rIns="0" bIns="0" rtlCol="0" anchor="ctr"/>
          <a:lstStyle/>
          <a:p>
            <a:pPr algn="ctr"/>
            <a:r>
              <a:rPr lang="en-US" sz="1000" dirty="0">
                <a:solidFill>
                  <a:srgbClr val="64748B"/>
                </a:solidFill>
                <a:latin typeface="Open Sans" pitchFamily="34" charset="0"/>
                <a:ea typeface="Open Sans" pitchFamily="34" charset="-122"/>
                <a:cs typeface="Open Sans" pitchFamily="34" charset="-120"/>
              </a:rPr>
              <a:t>Numerical, verbal, inductive and deductive reasoning.</a:t>
            </a:r>
          </a:p>
        </p:txBody>
      </p:sp>
      <p:sp>
        <p:nvSpPr>
          <p:cNvPr id="320" name="Shape 320"/>
          <p:cNvSpPr/>
          <p:nvPr/>
        </p:nvSpPr>
        <p:spPr>
          <a:xfrm>
            <a:off x="324612" y="2670048"/>
            <a:ext cx="1972818" cy="1207008"/>
          </a:xfrm>
          <a:prstGeom prst="roundRect">
            <a:avLst>
              <a:gd name="adj" fmla="val 60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US" sz="1800" dirty="0"/>
          </a:p>
        </p:txBody>
      </p:sp>
      <p:sp>
        <p:nvSpPr>
          <p:cNvPr id="321" name="Shape 321"/>
          <p:cNvSpPr/>
          <p:nvPr/>
        </p:nvSpPr>
        <p:spPr>
          <a:xfrm>
            <a:off x="1036701" y="2755048"/>
            <a:ext cx="548640" cy="548640"/>
          </a:xfrm>
          <a:prstGeom prst="ellipse">
            <a:avLst/>
          </a:prstGeom>
          <a:solidFill>
            <a:srgbClr val="5391D5"/>
          </a:solidFill>
          <a:ln w="12700">
            <a:solidFill>
              <a:srgbClr val="5391D5"/>
            </a:solidFill>
            <a:prstDash val="solid"/>
          </a:ln>
        </p:spPr>
        <p:txBody>
          <a:bodyPr/>
          <a:lstStyle/>
          <a:p>
            <a:endParaRPr lang="en-US" sz="1800" dirty="0"/>
          </a:p>
        </p:txBody>
      </p:sp>
      <p:pic>
        <p:nvPicPr>
          <p:cNvPr id="322" name="Image 322" descr="icon"/>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83005" y="2906352"/>
            <a:ext cx="256032" cy="256032"/>
          </a:xfrm>
          <a:prstGeom prst="rect">
            <a:avLst/>
          </a:prstGeom>
        </p:spPr>
      </p:pic>
      <p:sp>
        <p:nvSpPr>
          <p:cNvPr id="323" name="Text 323"/>
          <p:cNvSpPr/>
          <p:nvPr/>
        </p:nvSpPr>
        <p:spPr>
          <a:xfrm>
            <a:off x="364612" y="3330048"/>
            <a:ext cx="1952818" cy="270000"/>
          </a:xfrm>
          <a:prstGeom prst="rect">
            <a:avLst/>
          </a:prstGeom>
          <a:noFill/>
          <a:ln/>
        </p:spPr>
        <p:txBody>
          <a:bodyPr wrap="square" lIns="0" tIns="0" rIns="0" bIns="0" rtlCol="0" anchor="ctr"/>
          <a:lstStyle/>
          <a:p>
            <a:pPr algn="ctr"/>
            <a:r>
              <a:rPr lang="en-US" sz="1400" b="1" dirty="0">
                <a:solidFill>
                  <a:srgbClr val="010131"/>
                </a:solidFill>
                <a:latin typeface="Open Sans" pitchFamily="34" charset="0"/>
                <a:ea typeface="Open Sans" pitchFamily="34" charset="-122"/>
                <a:cs typeface="Open Sans" pitchFamily="34" charset="-120"/>
              </a:rPr>
              <a:t>Assessment Center</a:t>
            </a:r>
          </a:p>
        </p:txBody>
      </p:sp>
      <p:sp>
        <p:nvSpPr>
          <p:cNvPr id="324" name="Text 324"/>
          <p:cNvSpPr/>
          <p:nvPr/>
        </p:nvSpPr>
        <p:spPr>
          <a:xfrm>
            <a:off x="414612" y="3610048"/>
            <a:ext cx="1792818" cy="250000"/>
          </a:xfrm>
          <a:prstGeom prst="rect">
            <a:avLst/>
          </a:prstGeom>
          <a:noFill/>
          <a:ln/>
        </p:spPr>
        <p:txBody>
          <a:bodyPr wrap="square" lIns="0" tIns="0" rIns="0" bIns="0" rtlCol="0" anchor="ctr"/>
          <a:lstStyle/>
          <a:p>
            <a:pPr algn="ctr"/>
            <a:r>
              <a:rPr lang="en-US" sz="1000" dirty="0">
                <a:solidFill>
                  <a:srgbClr val="64748B"/>
                </a:solidFill>
                <a:latin typeface="Open Sans" pitchFamily="34" charset="0"/>
                <a:ea typeface="Open Sans" pitchFamily="34" charset="-122"/>
                <a:cs typeface="Open Sans" pitchFamily="34" charset="-120"/>
              </a:rPr>
              <a:t>Live wash-up engine for hiring and succession.</a:t>
            </a:r>
          </a:p>
        </p:txBody>
      </p:sp>
      <p:sp>
        <p:nvSpPr>
          <p:cNvPr id="325" name="Shape 325"/>
          <p:cNvSpPr/>
          <p:nvPr/>
        </p:nvSpPr>
        <p:spPr>
          <a:xfrm>
            <a:off x="2498598" y="2670048"/>
            <a:ext cx="1972818" cy="1207008"/>
          </a:xfrm>
          <a:prstGeom prst="roundRect">
            <a:avLst>
              <a:gd name="adj" fmla="val 60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US" sz="1800" dirty="0"/>
          </a:p>
        </p:txBody>
      </p:sp>
      <p:sp>
        <p:nvSpPr>
          <p:cNvPr id="326" name="Shape 326"/>
          <p:cNvSpPr/>
          <p:nvPr/>
        </p:nvSpPr>
        <p:spPr>
          <a:xfrm>
            <a:off x="3210687" y="2755048"/>
            <a:ext cx="548640" cy="548640"/>
          </a:xfrm>
          <a:prstGeom prst="ellipse">
            <a:avLst/>
          </a:prstGeom>
          <a:solidFill>
            <a:srgbClr val="5391D5"/>
          </a:solidFill>
          <a:ln w="12700">
            <a:solidFill>
              <a:srgbClr val="5391D5"/>
            </a:solidFill>
            <a:prstDash val="solid"/>
          </a:ln>
        </p:spPr>
        <p:txBody>
          <a:bodyPr/>
          <a:lstStyle/>
          <a:p>
            <a:endParaRPr lang="en-US" sz="1800" dirty="0"/>
          </a:p>
        </p:txBody>
      </p:sp>
      <p:pic>
        <p:nvPicPr>
          <p:cNvPr id="327" name="Image 327" descr="icon"/>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356991" y="2906352"/>
            <a:ext cx="256032" cy="256032"/>
          </a:xfrm>
          <a:prstGeom prst="rect">
            <a:avLst/>
          </a:prstGeom>
        </p:spPr>
      </p:pic>
      <p:sp>
        <p:nvSpPr>
          <p:cNvPr id="328" name="Text 328"/>
          <p:cNvSpPr/>
          <p:nvPr/>
        </p:nvSpPr>
        <p:spPr>
          <a:xfrm>
            <a:off x="2538598" y="3330048"/>
            <a:ext cx="1952818" cy="270000"/>
          </a:xfrm>
          <a:prstGeom prst="rect">
            <a:avLst/>
          </a:prstGeom>
          <a:noFill/>
          <a:ln/>
        </p:spPr>
        <p:txBody>
          <a:bodyPr wrap="square" lIns="0" tIns="0" rIns="0" bIns="0" rtlCol="0" anchor="ctr"/>
          <a:lstStyle/>
          <a:p>
            <a:pPr algn="ctr"/>
            <a:r>
              <a:rPr lang="en-US" sz="1400" b="1" dirty="0">
                <a:solidFill>
                  <a:srgbClr val="010131"/>
                </a:solidFill>
                <a:latin typeface="Open Sans" pitchFamily="34" charset="0"/>
                <a:ea typeface="Open Sans" pitchFamily="34" charset="-122"/>
                <a:cs typeface="Open Sans" pitchFamily="34" charset="-120"/>
              </a:rPr>
              <a:t>Reflect 360®</a:t>
            </a:r>
          </a:p>
        </p:txBody>
      </p:sp>
      <p:sp>
        <p:nvSpPr>
          <p:cNvPr id="329" name="Text 329"/>
          <p:cNvSpPr/>
          <p:nvPr/>
        </p:nvSpPr>
        <p:spPr>
          <a:xfrm>
            <a:off x="2588598" y="3610048"/>
            <a:ext cx="1792818" cy="250000"/>
          </a:xfrm>
          <a:prstGeom prst="rect">
            <a:avLst/>
          </a:prstGeom>
          <a:noFill/>
          <a:ln/>
        </p:spPr>
        <p:txBody>
          <a:bodyPr wrap="square" lIns="0" tIns="0" rIns="0" bIns="0" rtlCol="0" anchor="ctr"/>
          <a:lstStyle/>
          <a:p>
            <a:pPr algn="ctr"/>
            <a:r>
              <a:rPr lang="en-US" sz="1000" dirty="0">
                <a:solidFill>
                  <a:srgbClr val="64748B"/>
                </a:solidFill>
                <a:latin typeface="Open Sans" pitchFamily="34" charset="0"/>
                <a:ea typeface="Open Sans" pitchFamily="34" charset="-122"/>
                <a:cs typeface="Open Sans" pitchFamily="34" charset="-120"/>
              </a:rPr>
              <a:t>Leadership feedback from your own values.</a:t>
            </a:r>
          </a:p>
        </p:txBody>
      </p:sp>
      <p:sp>
        <p:nvSpPr>
          <p:cNvPr id="330" name="Shape 330"/>
          <p:cNvSpPr/>
          <p:nvPr/>
        </p:nvSpPr>
        <p:spPr>
          <a:xfrm>
            <a:off x="4672584" y="2670048"/>
            <a:ext cx="1972818" cy="1207008"/>
          </a:xfrm>
          <a:prstGeom prst="roundRect">
            <a:avLst>
              <a:gd name="adj" fmla="val 60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US" sz="1800" dirty="0"/>
          </a:p>
        </p:txBody>
      </p:sp>
      <p:sp>
        <p:nvSpPr>
          <p:cNvPr id="331" name="Shape 331"/>
          <p:cNvSpPr/>
          <p:nvPr/>
        </p:nvSpPr>
        <p:spPr>
          <a:xfrm>
            <a:off x="5384673" y="2755048"/>
            <a:ext cx="548640" cy="548640"/>
          </a:xfrm>
          <a:prstGeom prst="ellipse">
            <a:avLst/>
          </a:prstGeom>
          <a:solidFill>
            <a:srgbClr val="5391D5"/>
          </a:solidFill>
          <a:ln w="12700">
            <a:solidFill>
              <a:srgbClr val="5391D5"/>
            </a:solidFill>
            <a:prstDash val="solid"/>
          </a:ln>
        </p:spPr>
        <p:txBody>
          <a:bodyPr/>
          <a:lstStyle/>
          <a:p>
            <a:endParaRPr lang="en-US" sz="1800" dirty="0"/>
          </a:p>
        </p:txBody>
      </p:sp>
      <p:pic>
        <p:nvPicPr>
          <p:cNvPr id="332" name="Image 332" descr="icon"/>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30977" y="2906352"/>
            <a:ext cx="256032" cy="256032"/>
          </a:xfrm>
          <a:prstGeom prst="rect">
            <a:avLst/>
          </a:prstGeom>
        </p:spPr>
      </p:pic>
      <p:sp>
        <p:nvSpPr>
          <p:cNvPr id="333" name="Text 333"/>
          <p:cNvSpPr/>
          <p:nvPr/>
        </p:nvSpPr>
        <p:spPr>
          <a:xfrm>
            <a:off x="4712584" y="3330048"/>
            <a:ext cx="1952818" cy="270000"/>
          </a:xfrm>
          <a:prstGeom prst="rect">
            <a:avLst/>
          </a:prstGeom>
          <a:noFill/>
          <a:ln/>
        </p:spPr>
        <p:txBody>
          <a:bodyPr wrap="square" lIns="0" tIns="0" rIns="0" bIns="0" rtlCol="0" anchor="ctr"/>
          <a:lstStyle/>
          <a:p>
            <a:pPr algn="ctr"/>
            <a:r>
              <a:rPr lang="en-US" sz="1400" b="1" dirty="0">
                <a:solidFill>
                  <a:srgbClr val="010131"/>
                </a:solidFill>
                <a:latin typeface="Open Sans" pitchFamily="34" charset="0"/>
                <a:ea typeface="Open Sans" pitchFamily="34" charset="-122"/>
                <a:cs typeface="Open Sans" pitchFamily="34" charset="-120"/>
              </a:rPr>
              <a:t>AI Readiness®</a:t>
            </a:r>
          </a:p>
        </p:txBody>
      </p:sp>
      <p:sp>
        <p:nvSpPr>
          <p:cNvPr id="334" name="Text 334"/>
          <p:cNvSpPr/>
          <p:nvPr/>
        </p:nvSpPr>
        <p:spPr>
          <a:xfrm>
            <a:off x="4762584" y="3610048"/>
            <a:ext cx="1792818" cy="250000"/>
          </a:xfrm>
          <a:prstGeom prst="rect">
            <a:avLst/>
          </a:prstGeom>
          <a:noFill/>
          <a:ln/>
        </p:spPr>
        <p:txBody>
          <a:bodyPr wrap="square" lIns="0" tIns="0" rIns="0" bIns="0" rtlCol="0" anchor="ctr"/>
          <a:lstStyle/>
          <a:p>
            <a:pPr algn="ctr"/>
            <a:r>
              <a:rPr lang="en-US" sz="1000" dirty="0">
                <a:solidFill>
                  <a:srgbClr val="64748B"/>
                </a:solidFill>
                <a:latin typeface="Open Sans" pitchFamily="34" charset="0"/>
                <a:ea typeface="Open Sans" pitchFamily="34" charset="-122"/>
                <a:cs typeface="Open Sans" pitchFamily="34" charset="-120"/>
              </a:rPr>
              <a:t>Eight-pillar organizational AI diagnostic.</a:t>
            </a:r>
          </a:p>
        </p:txBody>
      </p:sp>
      <p:sp>
        <p:nvSpPr>
          <p:cNvPr id="335" name="Shape 335"/>
          <p:cNvSpPr/>
          <p:nvPr/>
        </p:nvSpPr>
        <p:spPr>
          <a:xfrm>
            <a:off x="6846570" y="2670048"/>
            <a:ext cx="1972818" cy="1207008"/>
          </a:xfrm>
          <a:prstGeom prst="roundRect">
            <a:avLst>
              <a:gd name="adj" fmla="val 60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US" sz="1800" dirty="0"/>
          </a:p>
        </p:txBody>
      </p:sp>
      <p:sp>
        <p:nvSpPr>
          <p:cNvPr id="336" name="Shape 336"/>
          <p:cNvSpPr/>
          <p:nvPr/>
        </p:nvSpPr>
        <p:spPr>
          <a:xfrm>
            <a:off x="7558659" y="2755048"/>
            <a:ext cx="548640" cy="548640"/>
          </a:xfrm>
          <a:prstGeom prst="ellipse">
            <a:avLst/>
          </a:prstGeom>
          <a:solidFill>
            <a:srgbClr val="5391D5"/>
          </a:solidFill>
          <a:ln w="12700">
            <a:solidFill>
              <a:srgbClr val="5391D5"/>
            </a:solidFill>
            <a:prstDash val="solid"/>
          </a:ln>
        </p:spPr>
        <p:txBody>
          <a:bodyPr/>
          <a:lstStyle/>
          <a:p>
            <a:endParaRPr lang="en-US" sz="1800" dirty="0"/>
          </a:p>
        </p:txBody>
      </p:sp>
      <p:pic>
        <p:nvPicPr>
          <p:cNvPr id="337" name="Image 337" descr="icon"/>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704963" y="2906352"/>
            <a:ext cx="256032" cy="256032"/>
          </a:xfrm>
          <a:prstGeom prst="rect">
            <a:avLst/>
          </a:prstGeom>
        </p:spPr>
      </p:pic>
      <p:sp>
        <p:nvSpPr>
          <p:cNvPr id="338" name="Text 338"/>
          <p:cNvSpPr/>
          <p:nvPr/>
        </p:nvSpPr>
        <p:spPr>
          <a:xfrm>
            <a:off x="6886570" y="3330048"/>
            <a:ext cx="1952818" cy="270000"/>
          </a:xfrm>
          <a:prstGeom prst="rect">
            <a:avLst/>
          </a:prstGeom>
          <a:noFill/>
          <a:ln/>
        </p:spPr>
        <p:txBody>
          <a:bodyPr wrap="square" lIns="0" tIns="0" rIns="0" bIns="0" rtlCol="0" anchor="ctr"/>
          <a:lstStyle/>
          <a:p>
            <a:pPr algn="ctr"/>
            <a:r>
              <a:rPr lang="en-US" sz="1400" b="1" dirty="0">
                <a:solidFill>
                  <a:srgbClr val="010131"/>
                </a:solidFill>
                <a:latin typeface="Open Sans" pitchFamily="34" charset="0"/>
                <a:ea typeface="Open Sans" pitchFamily="34" charset="-122"/>
                <a:cs typeface="Open Sans" pitchFamily="34" charset="-120"/>
              </a:rPr>
              <a:t>Persona®</a:t>
            </a:r>
          </a:p>
        </p:txBody>
      </p:sp>
      <p:sp>
        <p:nvSpPr>
          <p:cNvPr id="339" name="Text 339"/>
          <p:cNvSpPr/>
          <p:nvPr/>
        </p:nvSpPr>
        <p:spPr>
          <a:xfrm>
            <a:off x="6936570" y="3610048"/>
            <a:ext cx="1792818" cy="250000"/>
          </a:xfrm>
          <a:prstGeom prst="rect">
            <a:avLst/>
          </a:prstGeom>
          <a:noFill/>
          <a:ln/>
        </p:spPr>
        <p:txBody>
          <a:bodyPr wrap="square" lIns="0" tIns="0" rIns="0" bIns="0" rtlCol="0" anchor="ctr"/>
          <a:lstStyle/>
          <a:p>
            <a:pPr algn="ctr"/>
            <a:r>
              <a:rPr lang="en-US" sz="1000" dirty="0">
                <a:solidFill>
                  <a:srgbClr val="64748B"/>
                </a:solidFill>
                <a:latin typeface="Open Sans" pitchFamily="34" charset="0"/>
                <a:ea typeface="Open Sans" pitchFamily="34" charset="-122"/>
                <a:cs typeface="Open Sans" pitchFamily="34" charset="-120"/>
              </a:rPr>
              <a:t>Behavioural self-ratings across 41 competencies.</a:t>
            </a:r>
          </a:p>
        </p:txBody>
      </p:sp>
      <p:sp>
        <p:nvSpPr>
          <p:cNvPr id="36" name="Shape 27"/>
          <p:cNvSpPr/>
          <p:nvPr/>
        </p:nvSpPr>
        <p:spPr>
          <a:xfrm>
            <a:off x="324612" y="3950208"/>
            <a:ext cx="8494776" cy="603504"/>
          </a:xfrm>
          <a:prstGeom prst="roundRect">
            <a:avLst>
              <a:gd name="adj" fmla="val 12121"/>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hape 28"/>
          <p:cNvSpPr/>
          <p:nvPr/>
        </p:nvSpPr>
        <p:spPr>
          <a:xfrm>
            <a:off x="525780" y="4069080"/>
            <a:ext cx="365760" cy="36576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8" name="Image 7" descr="/tmp/icon_13.sv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617220" y="4160520"/>
            <a:ext cx="182880" cy="182880"/>
          </a:xfrm>
          <a:prstGeom prst="rect">
            <a:avLst/>
          </a:prstGeom>
        </p:spPr>
      </p:pic>
      <p:sp>
        <p:nvSpPr>
          <p:cNvPr id="39" name="Text 29"/>
          <p:cNvSpPr/>
          <p:nvPr/>
        </p:nvSpPr>
        <p:spPr>
          <a:xfrm>
            <a:off x="1037844" y="3950208"/>
            <a:ext cx="7580376" cy="60350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VIFM Academy   </a:t>
            </a:r>
            <a:r>
              <a:rPr kumimoji="0" lang="en-US" sz="12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124 bilingual programmes turn every diagnosed gap into certified capability.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Shape 30"/>
          <p:cNvSpPr/>
          <p:nvPr/>
        </p:nvSpPr>
        <p:spPr>
          <a:xfrm>
            <a:off x="365760" y="4882896"/>
            <a:ext cx="1463040"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1"/>
          <p:cNvSpPr/>
          <p:nvPr/>
        </p:nvSpPr>
        <p:spPr>
          <a:xfrm>
            <a:off x="365760" y="4882896"/>
            <a:ext cx="1463040"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THE PLATFORM</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32"/>
          <p:cNvSpPr/>
          <p:nvPr/>
        </p:nvSpPr>
        <p:spPr>
          <a:xfrm>
            <a:off x="1965960"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PageNumber">
            <a:extLst>
              <a:ext uri="{FF2B5EF4-FFF2-40B4-BE49-F238E27FC236}">
                <a16:creationId xmlns:a16="http://schemas.microsoft.com/office/drawing/2014/main" id="{74493C97-80D8-4012-902D-929D02E4C182}"/>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18</a:t>
            </a:r>
          </a:p>
        </p:txBody>
      </p:sp>
    </p:spTree>
    <p:extLst>
      <p:ext uri="{BB962C8B-B14F-4D97-AF65-F5344CB8AC3E}">
        <p14:creationId xmlns:p14="http://schemas.microsoft.com/office/powerpoint/2010/main" val="2154249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SERVICE 01  ·  PRE-EMPLOYMENT SCREENING</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Pre-Hire®: screen before you hire</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1207008"/>
            <a:ext cx="45720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200" normalizeH="0" baseline="0" noProof="0" dirty="0">
                <a:ln>
                  <a:noFill/>
                </a:ln>
                <a:solidFill>
                  <a:srgbClr val="5391D5"/>
                </a:solidFill>
                <a:effectLst/>
                <a:uLnTx/>
                <a:uFillTx/>
                <a:latin typeface="Open Sans" pitchFamily="34" charset="0"/>
                <a:ea typeface="Open Sans" pitchFamily="34" charset="-122"/>
                <a:cs typeface="Open Sans" pitchFamily="34" charset="-120"/>
              </a:rPr>
              <a:t>CONFIGURABLE SCREENING FUNNEL</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457200" y="1517904"/>
            <a:ext cx="4617720" cy="585216"/>
          </a:xfrm>
          <a:prstGeom prst="roundRect">
            <a:avLst>
              <a:gd name="adj" fmla="val 1093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603504" y="1627632"/>
            <a:ext cx="365760" cy="36576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Image 1" descr="/tmp/icon_14.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4944" y="1719072"/>
            <a:ext cx="182880" cy="182880"/>
          </a:xfrm>
          <a:prstGeom prst="rect">
            <a:avLst/>
          </a:prstGeom>
        </p:spPr>
      </p:pic>
      <p:sp>
        <p:nvSpPr>
          <p:cNvPr id="10" name="Text 6"/>
          <p:cNvSpPr/>
          <p:nvPr/>
        </p:nvSpPr>
        <p:spPr>
          <a:xfrm>
            <a:off x="1097279" y="1572768"/>
            <a:ext cx="3870797" cy="47548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Competency quiz</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457200" y="2194560"/>
            <a:ext cx="4617720" cy="585216"/>
          </a:xfrm>
          <a:prstGeom prst="roundRect">
            <a:avLst>
              <a:gd name="adj" fmla="val 1093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9"/>
          <p:cNvSpPr/>
          <p:nvPr/>
        </p:nvSpPr>
        <p:spPr>
          <a:xfrm>
            <a:off x="603504" y="2304288"/>
            <a:ext cx="365760" cy="36576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Image 2" descr="/tmp/icon_15.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4944" y="2395728"/>
            <a:ext cx="182880" cy="182880"/>
          </a:xfrm>
          <a:prstGeom prst="rect">
            <a:avLst/>
          </a:prstGeom>
        </p:spPr>
      </p:pic>
      <p:sp>
        <p:nvSpPr>
          <p:cNvPr id="15" name="Text 10"/>
          <p:cNvSpPr/>
          <p:nvPr/>
        </p:nvSpPr>
        <p:spPr>
          <a:xfrm>
            <a:off x="1097279" y="2249424"/>
            <a:ext cx="3870797" cy="47548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English placement (Fluent®)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457200" y="2871216"/>
            <a:ext cx="4617720" cy="585216"/>
          </a:xfrm>
          <a:prstGeom prst="roundRect">
            <a:avLst>
              <a:gd name="adj" fmla="val 1093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3"/>
          <p:cNvSpPr/>
          <p:nvPr/>
        </p:nvSpPr>
        <p:spPr>
          <a:xfrm>
            <a:off x="603504" y="2980944"/>
            <a:ext cx="365760" cy="36576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 name="Image 3" descr="/tmp/icon_16.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4944" y="3072384"/>
            <a:ext cx="182880" cy="182880"/>
          </a:xfrm>
          <a:prstGeom prst="rect">
            <a:avLst/>
          </a:prstGeom>
        </p:spPr>
      </p:pic>
      <p:sp>
        <p:nvSpPr>
          <p:cNvPr id="20" name="Text 14"/>
          <p:cNvSpPr/>
          <p:nvPr/>
        </p:nvSpPr>
        <p:spPr>
          <a:xfrm>
            <a:off x="1097279" y="2926080"/>
            <a:ext cx="3870797" cy="47548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AI behavioral interview</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6"/>
          <p:cNvSpPr/>
          <p:nvPr/>
        </p:nvSpPr>
        <p:spPr>
          <a:xfrm>
            <a:off x="457200" y="3611880"/>
            <a:ext cx="461772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Weighted composite, configurable per role. Stages and cut-scores are set in the requisition.</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7"/>
          <p:cNvSpPr/>
          <p:nvPr/>
        </p:nvSpPr>
        <p:spPr>
          <a:xfrm>
            <a:off x="5303520" y="1517904"/>
            <a:ext cx="3383280" cy="585216"/>
          </a:xfrm>
          <a:prstGeom prst="roundRect">
            <a:avLst>
              <a:gd name="adj" fmla="val 1093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18"/>
          <p:cNvSpPr/>
          <p:nvPr/>
        </p:nvSpPr>
        <p:spPr>
          <a:xfrm>
            <a:off x="5449824" y="1627632"/>
            <a:ext cx="365760" cy="365760"/>
          </a:xfrm>
          <a:prstGeom prst="ellipse">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5" name="Image 4" descr="/tmp/icon_17.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41264" y="1719072"/>
            <a:ext cx="182880" cy="182880"/>
          </a:xfrm>
          <a:prstGeom prst="rect">
            <a:avLst/>
          </a:prstGeom>
        </p:spPr>
      </p:pic>
      <p:sp>
        <p:nvSpPr>
          <p:cNvPr id="26" name="Text 19"/>
          <p:cNvSpPr/>
          <p:nvPr/>
        </p:nvSpPr>
        <p:spPr>
          <a:xfrm>
            <a:off x="5943600" y="1572768"/>
            <a:ext cx="26517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Role competency models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0"/>
          <p:cNvSpPr/>
          <p:nvPr/>
        </p:nvSpPr>
        <p:spPr>
          <a:xfrm>
            <a:off x="5943600" y="1828800"/>
            <a:ext cx="265176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Funnel mapped to the role profile you select.</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hape 21"/>
          <p:cNvSpPr/>
          <p:nvPr/>
        </p:nvSpPr>
        <p:spPr>
          <a:xfrm>
            <a:off x="5303520" y="2194560"/>
            <a:ext cx="3383280" cy="585216"/>
          </a:xfrm>
          <a:prstGeom prst="roundRect">
            <a:avLst>
              <a:gd name="adj" fmla="val 1093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2"/>
          <p:cNvSpPr/>
          <p:nvPr/>
        </p:nvSpPr>
        <p:spPr>
          <a:xfrm>
            <a:off x="5449824" y="2304288"/>
            <a:ext cx="365760" cy="365760"/>
          </a:xfrm>
          <a:prstGeom prst="ellipse">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0" name="Image 5" descr="/tmp/icon_18.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541264" y="2395728"/>
            <a:ext cx="182880" cy="182880"/>
          </a:xfrm>
          <a:prstGeom prst="rect">
            <a:avLst/>
          </a:prstGeom>
        </p:spPr>
      </p:pic>
      <p:sp>
        <p:nvSpPr>
          <p:cNvPr id="31" name="Text 23"/>
          <p:cNvSpPr/>
          <p:nvPr/>
        </p:nvSpPr>
        <p:spPr>
          <a:xfrm>
            <a:off x="5943600" y="2249424"/>
            <a:ext cx="2743200" cy="274320"/>
          </a:xfrm>
          <a:prstGeom prst="rect">
            <a:avLst/>
          </a:prstGeom>
          <a:noFill/>
          <a:ln/>
        </p:spPr>
        <p:txBody>
          <a:bodyPr wrap="square" lIns="0" tIns="0" rIns="0" bIns="0" rtlCol="0" anchor="ctr"/>
          <a:lstStyle/>
          <a:p>
            <a:r>
              <a:rPr lang="en-US" sz="1400" b="1" dirty="0">
                <a:solidFill>
                  <a:srgbClr val="010131"/>
                </a:solidFill>
                <a:latin typeface="Open Sans" pitchFamily="34" charset="0"/>
                <a:ea typeface="Open Sans" pitchFamily="34" charset="-122"/>
                <a:cs typeface="Open Sans" pitchFamily="34" charset="-120"/>
              </a:rPr>
              <a:t>Adverse-impact monitoring</a:t>
            </a:r>
          </a:p>
        </p:txBody>
      </p:sp>
      <p:sp>
        <p:nvSpPr>
          <p:cNvPr id="32" name="Text 24"/>
          <p:cNvSpPr/>
          <p:nvPr/>
        </p:nvSpPr>
        <p:spPr>
          <a:xfrm>
            <a:off x="5943600" y="2505456"/>
            <a:ext cx="274320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Fairness flags and a job-relevance check per stage.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hape 25"/>
          <p:cNvSpPr/>
          <p:nvPr/>
        </p:nvSpPr>
        <p:spPr>
          <a:xfrm>
            <a:off x="5303520" y="2871216"/>
            <a:ext cx="3383280" cy="585216"/>
          </a:xfrm>
          <a:prstGeom prst="roundRect">
            <a:avLst>
              <a:gd name="adj" fmla="val 1093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26"/>
          <p:cNvSpPr/>
          <p:nvPr/>
        </p:nvSpPr>
        <p:spPr>
          <a:xfrm>
            <a:off x="5449824" y="2980944"/>
            <a:ext cx="365760" cy="365760"/>
          </a:xfrm>
          <a:prstGeom prst="ellipse">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5" name="Image 6" descr="/tmp/icon_19.sv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541264" y="3072384"/>
            <a:ext cx="182880" cy="182880"/>
          </a:xfrm>
          <a:prstGeom prst="rect">
            <a:avLst/>
          </a:prstGeom>
        </p:spPr>
      </p:pic>
      <p:sp>
        <p:nvSpPr>
          <p:cNvPr id="36" name="Text 27"/>
          <p:cNvSpPr/>
          <p:nvPr/>
        </p:nvSpPr>
        <p:spPr>
          <a:xfrm>
            <a:off x="5943600" y="2926080"/>
            <a:ext cx="2651760" cy="274320"/>
          </a:xfrm>
          <a:prstGeom prst="rect">
            <a:avLst/>
          </a:prstGeom>
          <a:noFill/>
          <a:ln/>
        </p:spPr>
        <p:txBody>
          <a:bodyPr wrap="square" lIns="0" tIns="0" rIns="0" bIns="0" rtlCol="0" anchor="ctr"/>
          <a:lstStyle/>
          <a:p>
            <a:r>
              <a:rPr lang="en-US" sz="1400" b="1" dirty="0">
                <a:solidFill>
                  <a:srgbClr val="010131"/>
                </a:solidFill>
                <a:latin typeface="Open Sans" pitchFamily="34" charset="0"/>
                <a:ea typeface="Open Sans" pitchFamily="34" charset="-122"/>
                <a:cs typeface="Open Sans" pitchFamily="34" charset="-120"/>
              </a:rPr>
              <a:t>Full audit trail</a:t>
            </a:r>
          </a:p>
        </p:txBody>
      </p:sp>
      <p:sp>
        <p:nvSpPr>
          <p:cNvPr id="37" name="Text 28"/>
          <p:cNvSpPr/>
          <p:nvPr/>
        </p:nvSpPr>
        <p:spPr>
          <a:xfrm>
            <a:off x="5943600" y="3182112"/>
            <a:ext cx="265176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Every score and decision is logged and defensible.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Shape 29"/>
          <p:cNvSpPr/>
          <p:nvPr/>
        </p:nvSpPr>
        <p:spPr>
          <a:xfrm>
            <a:off x="5303520" y="3611880"/>
            <a:ext cx="3383280" cy="566928"/>
          </a:xfrm>
          <a:prstGeom prst="roundRect">
            <a:avLst>
              <a:gd name="adj" fmla="val 11290"/>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Text 30"/>
          <p:cNvSpPr/>
          <p:nvPr/>
        </p:nvSpPr>
        <p:spPr>
          <a:xfrm>
            <a:off x="5303521" y="3619500"/>
            <a:ext cx="3383279"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The score is a signal. A person always decides.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Shape 31"/>
          <p:cNvSpPr/>
          <p:nvPr/>
        </p:nvSpPr>
        <p:spPr>
          <a:xfrm>
            <a:off x="365760" y="4882896"/>
            <a:ext cx="1078992"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2"/>
          <p:cNvSpPr/>
          <p:nvPr/>
        </p:nvSpPr>
        <p:spPr>
          <a:xfrm>
            <a:off x="365760" y="4882896"/>
            <a:ext cx="1078992"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PRE-HIRE</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33"/>
          <p:cNvSpPr/>
          <p:nvPr/>
        </p:nvSpPr>
        <p:spPr>
          <a:xfrm>
            <a:off x="1581912"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PageNumber">
            <a:extLst>
              <a:ext uri="{FF2B5EF4-FFF2-40B4-BE49-F238E27FC236}">
                <a16:creationId xmlns:a16="http://schemas.microsoft.com/office/drawing/2014/main" id="{F78D2E5B-20FC-429E-AE85-3C70F2DFB5FE}"/>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19</a:t>
            </a:r>
          </a:p>
        </p:txBody>
      </p:sp>
    </p:spTree>
    <p:extLst>
      <p:ext uri="{BB962C8B-B14F-4D97-AF65-F5344CB8AC3E}">
        <p14:creationId xmlns:p14="http://schemas.microsoft.com/office/powerpoint/2010/main" val="673432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0">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GLOBAL PRESENCE</a:t>
            </a:r>
            <a:endParaRPr lang="en-US" sz="950" dirty="0"/>
          </a:p>
        </p:txBody>
      </p:sp>
      <p:sp>
        <p:nvSpPr>
          <p:cNvPr id="5" name="Text 2"/>
          <p:cNvSpPr/>
          <p:nvPr/>
        </p:nvSpPr>
        <p:spPr>
          <a:xfrm>
            <a:off x="457200" y="512064"/>
            <a:ext cx="7589520" cy="457200"/>
          </a:xfrm>
          <a:prstGeom prst="rect">
            <a:avLst/>
          </a:prstGeom>
          <a:noFill/>
          <a:ln/>
        </p:spPr>
        <p:txBody>
          <a:bodyPr wrap="square" lIns="0" tIns="0" rIns="0" bIns="0" rtlCol="0" anchor="ctr"/>
          <a:lstStyle/>
          <a:p>
            <a:pPr marL="0" indent="0">
              <a:buNone/>
            </a:pPr>
            <a:r>
              <a:rPr lang="en-US" sz="2600" b="1" dirty="0">
                <a:solidFill>
                  <a:srgbClr val="FFFFFF"/>
                </a:solidFill>
                <a:latin typeface="Open Sans" pitchFamily="34" charset="0"/>
                <a:ea typeface="Open Sans" pitchFamily="34" charset="-122"/>
                <a:cs typeface="Open Sans" pitchFamily="34" charset="-120"/>
              </a:rPr>
              <a:t>Three offices, worldwide delivery</a:t>
            </a:r>
            <a:endParaRPr lang="en-US" sz="2600" dirty="0"/>
          </a:p>
        </p:txBody>
      </p:sp>
      <p:sp>
        <p:nvSpPr>
          <p:cNvPr id="6" name="Shape 3"/>
          <p:cNvSpPr/>
          <p:nvPr/>
        </p:nvSpPr>
        <p:spPr>
          <a:xfrm>
            <a:off x="914400" y="1600200"/>
            <a:ext cx="2834640" cy="2834640"/>
          </a:xfrm>
          <a:prstGeom prst="ellipse">
            <a:avLst/>
          </a:prstGeom>
          <a:solidFill>
            <a:srgbClr val="1A3A6B"/>
          </a:solidFill>
          <a:ln w="19050">
            <a:solidFill>
              <a:srgbClr val="5391D5"/>
            </a:solidFill>
            <a:prstDash val="solid"/>
          </a:ln>
        </p:spPr>
        <p:txBody>
          <a:bodyPr/>
          <a:lstStyle/>
          <a:p>
            <a:endParaRPr lang="en-AE" dirty="0"/>
          </a:p>
        </p:txBody>
      </p:sp>
      <p:sp>
        <p:nvSpPr>
          <p:cNvPr id="7" name="Shape 4"/>
          <p:cNvSpPr/>
          <p:nvPr/>
        </p:nvSpPr>
        <p:spPr>
          <a:xfrm>
            <a:off x="914400" y="2365553"/>
            <a:ext cx="2834640" cy="1303934"/>
          </a:xfrm>
          <a:prstGeom prst="ellipse">
            <a:avLst/>
          </a:prstGeom>
          <a:solidFill>
            <a:srgbClr val="1A3A6B"/>
          </a:solidFill>
          <a:ln w="9525">
            <a:solidFill>
              <a:srgbClr val="A8C4E5"/>
            </a:solidFill>
            <a:prstDash val="solid"/>
          </a:ln>
        </p:spPr>
        <p:txBody>
          <a:bodyPr/>
          <a:lstStyle/>
          <a:p>
            <a:endParaRPr lang="en-AE" dirty="0"/>
          </a:p>
        </p:txBody>
      </p:sp>
      <p:sp>
        <p:nvSpPr>
          <p:cNvPr id="8" name="Shape 5"/>
          <p:cNvSpPr/>
          <p:nvPr/>
        </p:nvSpPr>
        <p:spPr>
          <a:xfrm>
            <a:off x="914400" y="1883664"/>
            <a:ext cx="2834640" cy="2267712"/>
          </a:xfrm>
          <a:prstGeom prst="ellipse">
            <a:avLst/>
          </a:prstGeom>
          <a:solidFill>
            <a:srgbClr val="1A3A6B"/>
          </a:solidFill>
          <a:ln w="9525">
            <a:solidFill>
              <a:srgbClr val="A8C4E5"/>
            </a:solidFill>
            <a:prstDash val="solid"/>
          </a:ln>
        </p:spPr>
        <p:txBody>
          <a:bodyPr/>
          <a:lstStyle/>
          <a:p>
            <a:endParaRPr lang="en-AE" dirty="0"/>
          </a:p>
        </p:txBody>
      </p:sp>
      <p:sp>
        <p:nvSpPr>
          <p:cNvPr id="9" name="Shape 6"/>
          <p:cNvSpPr/>
          <p:nvPr/>
        </p:nvSpPr>
        <p:spPr>
          <a:xfrm>
            <a:off x="1679753" y="1600200"/>
            <a:ext cx="1303934" cy="2834640"/>
          </a:xfrm>
          <a:prstGeom prst="ellipse">
            <a:avLst/>
          </a:prstGeom>
          <a:solidFill>
            <a:srgbClr val="1A3A6B"/>
          </a:solidFill>
          <a:ln w="9525">
            <a:solidFill>
              <a:srgbClr val="A8C4E5"/>
            </a:solidFill>
            <a:prstDash val="solid"/>
          </a:ln>
        </p:spPr>
        <p:txBody>
          <a:bodyPr/>
          <a:lstStyle/>
          <a:p>
            <a:endParaRPr lang="en-AE" dirty="0"/>
          </a:p>
        </p:txBody>
      </p:sp>
      <p:sp>
        <p:nvSpPr>
          <p:cNvPr id="10" name="Shape 7"/>
          <p:cNvSpPr/>
          <p:nvPr/>
        </p:nvSpPr>
        <p:spPr>
          <a:xfrm>
            <a:off x="1197864" y="1600200"/>
            <a:ext cx="2267712" cy="2834640"/>
          </a:xfrm>
          <a:prstGeom prst="ellipse">
            <a:avLst/>
          </a:prstGeom>
          <a:solidFill>
            <a:srgbClr val="1A3A6B"/>
          </a:solidFill>
          <a:ln w="9525">
            <a:solidFill>
              <a:srgbClr val="A8C4E5"/>
            </a:solidFill>
            <a:prstDash val="solid"/>
          </a:ln>
        </p:spPr>
        <p:txBody>
          <a:bodyPr/>
          <a:lstStyle/>
          <a:p>
            <a:endParaRPr lang="en-AE" dirty="0"/>
          </a:p>
        </p:txBody>
      </p:sp>
      <p:sp>
        <p:nvSpPr>
          <p:cNvPr id="11" name="Shape 8"/>
          <p:cNvSpPr/>
          <p:nvPr/>
        </p:nvSpPr>
        <p:spPr>
          <a:xfrm>
            <a:off x="914400" y="3017520"/>
            <a:ext cx="2834640" cy="914"/>
          </a:xfrm>
          <a:prstGeom prst="line">
            <a:avLst/>
          </a:prstGeom>
          <a:noFill/>
          <a:ln w="9525">
            <a:solidFill>
              <a:srgbClr val="A8C4E5"/>
            </a:solidFill>
            <a:prstDash val="solid"/>
          </a:ln>
        </p:spPr>
        <p:txBody>
          <a:bodyPr/>
          <a:lstStyle/>
          <a:p>
            <a:endParaRPr lang="en-AE" dirty="0"/>
          </a:p>
        </p:txBody>
      </p:sp>
      <p:sp>
        <p:nvSpPr>
          <p:cNvPr id="12" name="Shape 9"/>
          <p:cNvSpPr/>
          <p:nvPr/>
        </p:nvSpPr>
        <p:spPr>
          <a:xfrm>
            <a:off x="2331720" y="1600200"/>
            <a:ext cx="914" cy="2834640"/>
          </a:xfrm>
          <a:prstGeom prst="line">
            <a:avLst/>
          </a:prstGeom>
          <a:noFill/>
          <a:ln w="9525">
            <a:solidFill>
              <a:srgbClr val="A8C4E5"/>
            </a:solidFill>
            <a:prstDash val="solid"/>
          </a:ln>
        </p:spPr>
        <p:txBody>
          <a:bodyPr/>
          <a:lstStyle/>
          <a:p>
            <a:endParaRPr lang="en-AE" dirty="0"/>
          </a:p>
        </p:txBody>
      </p:sp>
      <p:sp>
        <p:nvSpPr>
          <p:cNvPr id="13" name="Shape 10"/>
          <p:cNvSpPr/>
          <p:nvPr/>
        </p:nvSpPr>
        <p:spPr>
          <a:xfrm>
            <a:off x="1736446" y="2847442"/>
            <a:ext cx="1162202" cy="226771"/>
          </a:xfrm>
          <a:prstGeom prst="line">
            <a:avLst/>
          </a:prstGeom>
          <a:noFill/>
          <a:ln w="15875">
            <a:solidFill>
              <a:srgbClr val="5391D5"/>
            </a:solidFill>
            <a:prstDash val="solid"/>
          </a:ln>
        </p:spPr>
        <p:txBody>
          <a:bodyPr/>
          <a:lstStyle/>
          <a:p>
            <a:endParaRPr lang="en-AE" dirty="0"/>
          </a:p>
        </p:txBody>
      </p:sp>
      <p:sp>
        <p:nvSpPr>
          <p:cNvPr id="14" name="Shape 11"/>
          <p:cNvSpPr/>
          <p:nvPr/>
        </p:nvSpPr>
        <p:spPr>
          <a:xfrm flipV="1">
            <a:off x="2700223" y="3074213"/>
            <a:ext cx="198425" cy="198425"/>
          </a:xfrm>
          <a:prstGeom prst="line">
            <a:avLst/>
          </a:prstGeom>
          <a:noFill/>
          <a:ln w="15875">
            <a:solidFill>
              <a:srgbClr val="5391D5"/>
            </a:solidFill>
            <a:prstDash val="solid"/>
          </a:ln>
        </p:spPr>
        <p:txBody>
          <a:bodyPr/>
          <a:lstStyle/>
          <a:p>
            <a:endParaRPr lang="en-AE" dirty="0"/>
          </a:p>
        </p:txBody>
      </p:sp>
      <p:sp>
        <p:nvSpPr>
          <p:cNvPr id="15" name="Shape 12"/>
          <p:cNvSpPr/>
          <p:nvPr/>
        </p:nvSpPr>
        <p:spPr>
          <a:xfrm>
            <a:off x="1635862" y="2746858"/>
            <a:ext cx="201168" cy="201168"/>
          </a:xfrm>
          <a:prstGeom prst="ellipse">
            <a:avLst/>
          </a:prstGeom>
          <a:solidFill>
            <a:srgbClr val="5391D5"/>
          </a:solidFill>
          <a:ln w="12700">
            <a:solidFill>
              <a:srgbClr val="FFFFFF"/>
            </a:solidFill>
            <a:prstDash val="solid"/>
          </a:ln>
        </p:spPr>
        <p:txBody>
          <a:bodyPr/>
          <a:lstStyle/>
          <a:p>
            <a:endParaRPr lang="en-AE" dirty="0"/>
          </a:p>
        </p:txBody>
      </p:sp>
      <p:sp>
        <p:nvSpPr>
          <p:cNvPr id="16" name="Shape 13"/>
          <p:cNvSpPr/>
          <p:nvPr/>
        </p:nvSpPr>
        <p:spPr>
          <a:xfrm>
            <a:off x="1699870" y="2810866"/>
            <a:ext cx="73152" cy="73152"/>
          </a:xfrm>
          <a:prstGeom prst="ellipse">
            <a:avLst/>
          </a:prstGeom>
          <a:solidFill>
            <a:srgbClr val="FFFFFF"/>
          </a:solidFill>
          <a:ln w="12700">
            <a:solidFill>
              <a:srgbClr val="FFFFFF"/>
            </a:solidFill>
            <a:prstDash val="solid"/>
          </a:ln>
        </p:spPr>
        <p:txBody>
          <a:bodyPr/>
          <a:lstStyle/>
          <a:p>
            <a:endParaRPr lang="en-AE" dirty="0"/>
          </a:p>
        </p:txBody>
      </p:sp>
      <p:sp>
        <p:nvSpPr>
          <p:cNvPr id="17" name="Shape 14"/>
          <p:cNvSpPr/>
          <p:nvPr/>
        </p:nvSpPr>
        <p:spPr>
          <a:xfrm>
            <a:off x="2798064" y="2973629"/>
            <a:ext cx="201168" cy="201168"/>
          </a:xfrm>
          <a:prstGeom prst="ellipse">
            <a:avLst/>
          </a:prstGeom>
          <a:solidFill>
            <a:srgbClr val="5391D5"/>
          </a:solidFill>
          <a:ln w="12700">
            <a:solidFill>
              <a:srgbClr val="FFFFFF"/>
            </a:solidFill>
            <a:prstDash val="solid"/>
          </a:ln>
        </p:spPr>
        <p:txBody>
          <a:bodyPr/>
          <a:lstStyle/>
          <a:p>
            <a:endParaRPr lang="en-AE" dirty="0"/>
          </a:p>
        </p:txBody>
      </p:sp>
      <p:sp>
        <p:nvSpPr>
          <p:cNvPr id="18" name="Shape 15"/>
          <p:cNvSpPr/>
          <p:nvPr/>
        </p:nvSpPr>
        <p:spPr>
          <a:xfrm>
            <a:off x="2862072" y="3037637"/>
            <a:ext cx="73152" cy="73152"/>
          </a:xfrm>
          <a:prstGeom prst="ellipse">
            <a:avLst/>
          </a:prstGeom>
          <a:solidFill>
            <a:srgbClr val="FFFFFF"/>
          </a:solidFill>
          <a:ln w="12700">
            <a:solidFill>
              <a:srgbClr val="FFFFFF"/>
            </a:solidFill>
            <a:prstDash val="solid"/>
          </a:ln>
        </p:spPr>
        <p:txBody>
          <a:bodyPr/>
          <a:lstStyle/>
          <a:p>
            <a:endParaRPr lang="en-AE" dirty="0"/>
          </a:p>
        </p:txBody>
      </p:sp>
      <p:sp>
        <p:nvSpPr>
          <p:cNvPr id="19" name="Shape 16"/>
          <p:cNvSpPr/>
          <p:nvPr/>
        </p:nvSpPr>
        <p:spPr>
          <a:xfrm>
            <a:off x="2599639" y="3172054"/>
            <a:ext cx="201168" cy="201168"/>
          </a:xfrm>
          <a:prstGeom prst="ellipse">
            <a:avLst/>
          </a:prstGeom>
          <a:solidFill>
            <a:srgbClr val="5391D5"/>
          </a:solidFill>
          <a:ln w="12700">
            <a:solidFill>
              <a:srgbClr val="FFFFFF"/>
            </a:solidFill>
            <a:prstDash val="solid"/>
          </a:ln>
        </p:spPr>
        <p:txBody>
          <a:bodyPr/>
          <a:lstStyle/>
          <a:p>
            <a:endParaRPr lang="en-AE" dirty="0"/>
          </a:p>
        </p:txBody>
      </p:sp>
      <p:sp>
        <p:nvSpPr>
          <p:cNvPr id="20" name="Shape 17"/>
          <p:cNvSpPr/>
          <p:nvPr/>
        </p:nvSpPr>
        <p:spPr>
          <a:xfrm>
            <a:off x="2663647" y="3236062"/>
            <a:ext cx="73152" cy="73152"/>
          </a:xfrm>
          <a:prstGeom prst="ellipse">
            <a:avLst/>
          </a:prstGeom>
          <a:solidFill>
            <a:srgbClr val="FFFFFF"/>
          </a:solidFill>
          <a:ln w="12700">
            <a:solidFill>
              <a:srgbClr val="FFFFFF"/>
            </a:solidFill>
            <a:prstDash val="solid"/>
          </a:ln>
        </p:spPr>
        <p:txBody>
          <a:bodyPr/>
          <a:lstStyle/>
          <a:p>
            <a:endParaRPr lang="en-AE" dirty="0"/>
          </a:p>
        </p:txBody>
      </p:sp>
      <p:sp>
        <p:nvSpPr>
          <p:cNvPr id="21" name="Text 18"/>
          <p:cNvSpPr/>
          <p:nvPr/>
        </p:nvSpPr>
        <p:spPr>
          <a:xfrm>
            <a:off x="457200" y="4572000"/>
            <a:ext cx="3749040" cy="274320"/>
          </a:xfrm>
          <a:prstGeom prst="rect">
            <a:avLst/>
          </a:prstGeom>
          <a:noFill/>
          <a:ln/>
        </p:spPr>
        <p:txBody>
          <a:bodyPr wrap="square" lIns="0" tIns="0" rIns="0" bIns="0" rtlCol="0" anchor="ctr"/>
          <a:lstStyle/>
          <a:p>
            <a:pPr marL="0" indent="0" algn="ctr">
              <a:buNone/>
            </a:pPr>
            <a:r>
              <a:rPr lang="en-US" sz="950" dirty="0">
                <a:solidFill>
                  <a:srgbClr val="A8C4E5"/>
                </a:solidFill>
                <a:latin typeface="Open Sans" pitchFamily="34" charset="0"/>
                <a:ea typeface="Open Sans" pitchFamily="34" charset="-122"/>
                <a:cs typeface="Open Sans" pitchFamily="34" charset="-120"/>
              </a:rPr>
              <a:t>GCC  ·  Levant  ·  North Africa  ·  North America</a:t>
            </a:r>
            <a:endParaRPr lang="en-US" sz="950" dirty="0"/>
          </a:p>
        </p:txBody>
      </p:sp>
      <p:sp>
        <p:nvSpPr>
          <p:cNvPr id="22" name="Shape 19"/>
          <p:cNvSpPr/>
          <p:nvPr/>
        </p:nvSpPr>
        <p:spPr>
          <a:xfrm>
            <a:off x="4572000" y="2194560"/>
            <a:ext cx="4114800" cy="804672"/>
          </a:xfrm>
          <a:prstGeom prst="roundRect">
            <a:avLst>
              <a:gd name="adj" fmla="val 10227"/>
            </a:avLst>
          </a:prstGeom>
          <a:solidFill>
            <a:srgbClr val="1A3A6B"/>
          </a:solidFill>
          <a:ln w="12700">
            <a:solidFill>
              <a:srgbClr val="5391D5"/>
            </a:solidFill>
            <a:prstDash val="solid"/>
          </a:ln>
        </p:spPr>
        <p:txBody>
          <a:bodyPr/>
          <a:lstStyle/>
          <a:p>
            <a:endParaRPr lang="en-AE" dirty="0"/>
          </a:p>
        </p:txBody>
      </p:sp>
      <p:sp>
        <p:nvSpPr>
          <p:cNvPr id="23" name="Shape 20"/>
          <p:cNvSpPr/>
          <p:nvPr/>
        </p:nvSpPr>
        <p:spPr>
          <a:xfrm>
            <a:off x="4754880" y="2395728"/>
            <a:ext cx="402336" cy="402336"/>
          </a:xfrm>
          <a:prstGeom prst="ellipse">
            <a:avLst/>
          </a:prstGeom>
          <a:solidFill>
            <a:srgbClr val="5391D5"/>
          </a:solidFill>
          <a:ln w="12700">
            <a:solidFill>
              <a:srgbClr val="5391D5"/>
            </a:solidFill>
            <a:prstDash val="solid"/>
          </a:ln>
        </p:spPr>
        <p:txBody>
          <a:bodyPr/>
          <a:lstStyle/>
          <a:p>
            <a:endParaRPr lang="en-AE" dirty="0"/>
          </a:p>
        </p:txBody>
      </p:sp>
      <p:pic>
        <p:nvPicPr>
          <p:cNvPr id="24" name="Image 1" descr="/tmp/pf_42.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64608" y="2505456"/>
            <a:ext cx="182880" cy="182880"/>
          </a:xfrm>
          <a:prstGeom prst="rect">
            <a:avLst/>
          </a:prstGeom>
        </p:spPr>
      </p:pic>
      <p:sp>
        <p:nvSpPr>
          <p:cNvPr id="25" name="Text 21"/>
          <p:cNvSpPr/>
          <p:nvPr/>
        </p:nvSpPr>
        <p:spPr>
          <a:xfrm>
            <a:off x="5285232" y="2304288"/>
            <a:ext cx="3291840" cy="274320"/>
          </a:xfrm>
          <a:prstGeom prst="rect">
            <a:avLst/>
          </a:prstGeom>
          <a:noFill/>
          <a:ln/>
        </p:spPr>
        <p:txBody>
          <a:bodyPr wrap="square" lIns="0" tIns="0" rIns="0" bIns="0" rtlCol="0" anchor="ctr"/>
          <a:lstStyle/>
          <a:p>
            <a:pPr marL="0" indent="0">
              <a:buNone/>
            </a:pPr>
            <a:r>
              <a:rPr lang="en-US" sz="2000" b="1" dirty="0">
                <a:solidFill>
                  <a:srgbClr val="FFFFFF"/>
                </a:solidFill>
                <a:latin typeface="Open Sans" pitchFamily="34" charset="0"/>
                <a:ea typeface="Open Sans" pitchFamily="34" charset="-122"/>
                <a:cs typeface="Open Sans" pitchFamily="34" charset="-120"/>
              </a:rPr>
              <a:t>Dubai, UAE</a:t>
            </a:r>
            <a:endParaRPr lang="en-US" sz="2000" dirty="0"/>
          </a:p>
        </p:txBody>
      </p:sp>
      <p:sp>
        <p:nvSpPr>
          <p:cNvPr id="26" name="Text 22"/>
          <p:cNvSpPr/>
          <p:nvPr/>
        </p:nvSpPr>
        <p:spPr>
          <a:xfrm>
            <a:off x="5285232" y="2596896"/>
            <a:ext cx="3291840" cy="310896"/>
          </a:xfrm>
          <a:prstGeom prst="rect">
            <a:avLst/>
          </a:prstGeom>
          <a:noFill/>
          <a:ln/>
        </p:spPr>
        <p:txBody>
          <a:bodyPr wrap="square" lIns="0" tIns="0" rIns="0" bIns="0" rtlCol="0" anchor="ctr"/>
          <a:lstStyle/>
          <a:p>
            <a:pPr marL="0" indent="0">
              <a:buNone/>
            </a:pPr>
            <a:r>
              <a:rPr lang="en-US" sz="950" dirty="0">
                <a:solidFill>
                  <a:srgbClr val="A8C4E5"/>
                </a:solidFill>
                <a:latin typeface="Open Sans" pitchFamily="34" charset="0"/>
                <a:ea typeface="Open Sans" pitchFamily="34" charset="-122"/>
                <a:cs typeface="Open Sans" pitchFamily="34" charset="-120"/>
              </a:rPr>
              <a:t>DMCC Business Centre, Uptown Tower</a:t>
            </a:r>
            <a:endParaRPr lang="en-US" sz="950" dirty="0"/>
          </a:p>
        </p:txBody>
      </p:sp>
      <p:sp>
        <p:nvSpPr>
          <p:cNvPr id="27" name="Shape 23"/>
          <p:cNvSpPr/>
          <p:nvPr/>
        </p:nvSpPr>
        <p:spPr>
          <a:xfrm>
            <a:off x="4572000" y="1271016"/>
            <a:ext cx="4114800" cy="804672"/>
          </a:xfrm>
          <a:prstGeom prst="roundRect">
            <a:avLst>
              <a:gd name="adj" fmla="val 10227"/>
            </a:avLst>
          </a:prstGeom>
          <a:solidFill>
            <a:srgbClr val="1A3A6B"/>
          </a:solidFill>
          <a:ln w="12700">
            <a:solidFill>
              <a:srgbClr val="5391D5"/>
            </a:solidFill>
            <a:prstDash val="solid"/>
          </a:ln>
        </p:spPr>
        <p:txBody>
          <a:bodyPr/>
          <a:lstStyle/>
          <a:p>
            <a:endParaRPr lang="en-AE" dirty="0"/>
          </a:p>
        </p:txBody>
      </p:sp>
      <p:sp>
        <p:nvSpPr>
          <p:cNvPr id="28" name="Shape 24"/>
          <p:cNvSpPr/>
          <p:nvPr/>
        </p:nvSpPr>
        <p:spPr>
          <a:xfrm>
            <a:off x="4754880" y="1472184"/>
            <a:ext cx="402336" cy="402336"/>
          </a:xfrm>
          <a:prstGeom prst="ellipse">
            <a:avLst/>
          </a:prstGeom>
          <a:solidFill>
            <a:srgbClr val="5391D5"/>
          </a:solidFill>
          <a:ln w="12700">
            <a:solidFill>
              <a:srgbClr val="5391D5"/>
            </a:solidFill>
            <a:prstDash val="solid"/>
          </a:ln>
        </p:spPr>
        <p:txBody>
          <a:bodyPr/>
          <a:lstStyle/>
          <a:p>
            <a:endParaRPr lang="en-AE" dirty="0"/>
          </a:p>
        </p:txBody>
      </p:sp>
      <p:pic>
        <p:nvPicPr>
          <p:cNvPr id="29" name="Image 2" descr="/tmp/pf_43.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64608" y="1581912"/>
            <a:ext cx="182880" cy="182880"/>
          </a:xfrm>
          <a:prstGeom prst="rect">
            <a:avLst/>
          </a:prstGeom>
        </p:spPr>
      </p:pic>
      <p:sp>
        <p:nvSpPr>
          <p:cNvPr id="30" name="Text 25"/>
          <p:cNvSpPr/>
          <p:nvPr/>
        </p:nvSpPr>
        <p:spPr>
          <a:xfrm>
            <a:off x="5285232" y="1380744"/>
            <a:ext cx="3291840" cy="274320"/>
          </a:xfrm>
          <a:prstGeom prst="rect">
            <a:avLst/>
          </a:prstGeom>
          <a:noFill/>
          <a:ln/>
        </p:spPr>
        <p:txBody>
          <a:bodyPr wrap="square" lIns="0" tIns="0" rIns="0" bIns="0" rtlCol="0" anchor="ctr"/>
          <a:lstStyle/>
          <a:p>
            <a:pPr marL="0" indent="0">
              <a:buNone/>
            </a:pPr>
            <a:r>
              <a:rPr lang="en-US" sz="2000" b="1" dirty="0">
                <a:solidFill>
                  <a:srgbClr val="FFFFFF"/>
                </a:solidFill>
                <a:latin typeface="Open Sans" pitchFamily="34" charset="0"/>
                <a:ea typeface="Open Sans" pitchFamily="34" charset="-122"/>
                <a:cs typeface="Open Sans" pitchFamily="34" charset="-120"/>
              </a:rPr>
              <a:t>Riyadh, KSA</a:t>
            </a:r>
            <a:endParaRPr lang="en-US" sz="2000" dirty="0"/>
          </a:p>
        </p:txBody>
      </p:sp>
      <p:sp>
        <p:nvSpPr>
          <p:cNvPr id="31" name="Text 26"/>
          <p:cNvSpPr/>
          <p:nvPr/>
        </p:nvSpPr>
        <p:spPr>
          <a:xfrm>
            <a:off x="5285232" y="1673352"/>
            <a:ext cx="3291840" cy="310896"/>
          </a:xfrm>
          <a:prstGeom prst="rect">
            <a:avLst/>
          </a:prstGeom>
          <a:noFill/>
          <a:ln/>
        </p:spPr>
        <p:txBody>
          <a:bodyPr wrap="square" lIns="0" tIns="0" rIns="0" bIns="0" rtlCol="0" anchor="ctr"/>
          <a:lstStyle/>
          <a:p>
            <a:pPr marL="0" indent="0">
              <a:buNone/>
            </a:pPr>
            <a:r>
              <a:rPr lang="en-US" sz="950" dirty="0">
                <a:solidFill>
                  <a:srgbClr val="A8C4E5"/>
                </a:solidFill>
                <a:latin typeface="Open Sans" pitchFamily="34" charset="0"/>
                <a:ea typeface="Open Sans" pitchFamily="34" charset="-122"/>
                <a:cs typeface="Open Sans" pitchFamily="34" charset="-120"/>
              </a:rPr>
              <a:t>Al Arid District</a:t>
            </a:r>
            <a:endParaRPr lang="en-US" sz="950" dirty="0"/>
          </a:p>
        </p:txBody>
      </p:sp>
      <p:sp>
        <p:nvSpPr>
          <p:cNvPr id="32" name="Shape 27"/>
          <p:cNvSpPr/>
          <p:nvPr/>
        </p:nvSpPr>
        <p:spPr>
          <a:xfrm>
            <a:off x="4572000" y="3108960"/>
            <a:ext cx="4114800" cy="804672"/>
          </a:xfrm>
          <a:prstGeom prst="roundRect">
            <a:avLst>
              <a:gd name="adj" fmla="val 10227"/>
            </a:avLst>
          </a:prstGeom>
          <a:solidFill>
            <a:srgbClr val="1A3A6B"/>
          </a:solidFill>
          <a:ln w="12700">
            <a:solidFill>
              <a:srgbClr val="5391D5"/>
            </a:solidFill>
            <a:prstDash val="solid"/>
          </a:ln>
        </p:spPr>
        <p:txBody>
          <a:bodyPr/>
          <a:lstStyle/>
          <a:p>
            <a:endParaRPr lang="en-AE" dirty="0"/>
          </a:p>
        </p:txBody>
      </p:sp>
      <p:sp>
        <p:nvSpPr>
          <p:cNvPr id="33" name="Shape 28"/>
          <p:cNvSpPr/>
          <p:nvPr/>
        </p:nvSpPr>
        <p:spPr>
          <a:xfrm>
            <a:off x="4754880" y="3310128"/>
            <a:ext cx="402336" cy="402336"/>
          </a:xfrm>
          <a:prstGeom prst="ellipse">
            <a:avLst/>
          </a:prstGeom>
          <a:solidFill>
            <a:srgbClr val="5391D5"/>
          </a:solidFill>
          <a:ln w="12700">
            <a:solidFill>
              <a:srgbClr val="5391D5"/>
            </a:solidFill>
            <a:prstDash val="solid"/>
          </a:ln>
        </p:spPr>
        <p:txBody>
          <a:bodyPr/>
          <a:lstStyle/>
          <a:p>
            <a:endParaRPr lang="en-AE" dirty="0"/>
          </a:p>
        </p:txBody>
      </p:sp>
      <p:pic>
        <p:nvPicPr>
          <p:cNvPr id="34" name="Image 3" descr="/tmp/pf_44.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64608" y="3419856"/>
            <a:ext cx="182880" cy="182880"/>
          </a:xfrm>
          <a:prstGeom prst="rect">
            <a:avLst/>
          </a:prstGeom>
        </p:spPr>
      </p:pic>
      <p:sp>
        <p:nvSpPr>
          <p:cNvPr id="35" name="Text 29"/>
          <p:cNvSpPr/>
          <p:nvPr/>
        </p:nvSpPr>
        <p:spPr>
          <a:xfrm>
            <a:off x="5285232" y="3218688"/>
            <a:ext cx="3291840" cy="274320"/>
          </a:xfrm>
          <a:prstGeom prst="rect">
            <a:avLst/>
          </a:prstGeom>
          <a:noFill/>
          <a:ln/>
        </p:spPr>
        <p:txBody>
          <a:bodyPr wrap="square" lIns="0" tIns="0" rIns="0" bIns="0" rtlCol="0" anchor="ctr"/>
          <a:lstStyle/>
          <a:p>
            <a:pPr marL="0" indent="0">
              <a:buNone/>
            </a:pPr>
            <a:r>
              <a:rPr lang="en-US" sz="2000" b="1" dirty="0">
                <a:solidFill>
                  <a:srgbClr val="FFFFFF"/>
                </a:solidFill>
                <a:latin typeface="Open Sans" pitchFamily="34" charset="0"/>
                <a:ea typeface="Open Sans" pitchFamily="34" charset="-122"/>
                <a:cs typeface="Open Sans" pitchFamily="34" charset="-120"/>
              </a:rPr>
              <a:t>Virginia, USA</a:t>
            </a:r>
            <a:endParaRPr lang="en-US" sz="2000" dirty="0"/>
          </a:p>
        </p:txBody>
      </p:sp>
      <p:sp>
        <p:nvSpPr>
          <p:cNvPr id="36" name="Text 30"/>
          <p:cNvSpPr/>
          <p:nvPr/>
        </p:nvSpPr>
        <p:spPr>
          <a:xfrm>
            <a:off x="5285232" y="3511296"/>
            <a:ext cx="3291840" cy="310896"/>
          </a:xfrm>
          <a:prstGeom prst="rect">
            <a:avLst/>
          </a:prstGeom>
          <a:noFill/>
          <a:ln/>
        </p:spPr>
        <p:txBody>
          <a:bodyPr wrap="square" lIns="0" tIns="0" rIns="0" bIns="0" rtlCol="0" anchor="ctr"/>
          <a:lstStyle/>
          <a:p>
            <a:pPr marL="0" indent="0">
              <a:buNone/>
            </a:pPr>
            <a:r>
              <a:rPr lang="en-US" sz="950" dirty="0">
                <a:solidFill>
                  <a:srgbClr val="A8C4E5"/>
                </a:solidFill>
                <a:latin typeface="Open Sans" pitchFamily="34" charset="0"/>
                <a:ea typeface="Open Sans" pitchFamily="34" charset="-122"/>
                <a:cs typeface="Open Sans" pitchFamily="34" charset="-120"/>
              </a:rPr>
              <a:t>McLean, Virginia</a:t>
            </a:r>
            <a:endParaRPr lang="en-US" sz="950" dirty="0"/>
          </a:p>
        </p:txBody>
      </p:sp>
      <p:sp>
        <p:nvSpPr>
          <p:cNvPr id="37" name="Text 31"/>
          <p:cNvSpPr/>
          <p:nvPr/>
        </p:nvSpPr>
        <p:spPr>
          <a:xfrm>
            <a:off x="4572000" y="4114800"/>
            <a:ext cx="4114800" cy="502920"/>
          </a:xfrm>
          <a:prstGeom prst="rect">
            <a:avLst/>
          </a:prstGeom>
          <a:noFill/>
          <a:ln/>
        </p:spPr>
        <p:txBody>
          <a:bodyPr wrap="square" lIns="0" tIns="0" rIns="0" bIns="0" rtlCol="0" anchor="ctr"/>
          <a:lstStyle/>
          <a:p>
            <a:pPr marL="0" indent="0">
              <a:buNone/>
            </a:pPr>
            <a:r>
              <a:rPr lang="en-US" sz="950" i="1" dirty="0">
                <a:solidFill>
                  <a:srgbClr val="A8C4E5"/>
                </a:solidFill>
                <a:latin typeface="Open Sans" pitchFamily="34" charset="0"/>
                <a:ea typeface="Open Sans" pitchFamily="34" charset="-122"/>
                <a:cs typeface="Open Sans" pitchFamily="34" charset="-120"/>
              </a:rPr>
              <a:t>Also delivering in London, New York, Washington D.C, Madrid, Kuala Lumpur and 15+ more cities, plus Virtual Live.</a:t>
            </a:r>
            <a:endParaRPr lang="en-US" sz="950" dirty="0"/>
          </a:p>
        </p:txBody>
      </p:sp>
      <p:sp>
        <p:nvSpPr>
          <p:cNvPr id="38" name="Shape 32"/>
          <p:cNvSpPr/>
          <p:nvPr/>
        </p:nvSpPr>
        <p:spPr>
          <a:xfrm>
            <a:off x="365760" y="4882896"/>
            <a:ext cx="1751076"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39" name="Text 33"/>
          <p:cNvSpPr/>
          <p:nvPr/>
        </p:nvSpPr>
        <p:spPr>
          <a:xfrm>
            <a:off x="365760" y="4882896"/>
            <a:ext cx="1751076"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GLOBAL PRESENCE</a:t>
            </a:r>
            <a:endParaRPr lang="en-US" sz="700" dirty="0"/>
          </a:p>
        </p:txBody>
      </p:sp>
      <p:sp>
        <p:nvSpPr>
          <p:cNvPr id="40" name="Text 34"/>
          <p:cNvSpPr/>
          <p:nvPr/>
        </p:nvSpPr>
        <p:spPr>
          <a:xfrm>
            <a:off x="2253996" y="4882896"/>
            <a:ext cx="4572000" cy="201168"/>
          </a:xfrm>
          <a:prstGeom prst="rect">
            <a:avLst/>
          </a:prstGeom>
          <a:noFill/>
          <a:ln/>
        </p:spPr>
        <p:txBody>
          <a:bodyPr wrap="square" lIns="0" tIns="0" rIns="0" bIns="0" rtlCol="0" anchor="ctr"/>
          <a:lstStyle/>
          <a:p>
            <a:pPr marL="0" indent="0">
              <a:buNone/>
            </a:pPr>
            <a:r>
              <a:rPr lang="en-US" sz="800" dirty="0">
                <a:solidFill>
                  <a:srgbClr val="A8C4E5"/>
                </a:solidFill>
                <a:latin typeface="Open Sans" pitchFamily="34" charset="0"/>
                <a:ea typeface="Open Sans" pitchFamily="34" charset="-122"/>
                <a:cs typeface="Open Sans" pitchFamily="34" charset="-120"/>
              </a:rPr>
              <a:t>VIFM Corporate Profile</a:t>
            </a:r>
            <a:endParaRPr lang="en-US" sz="800" dirty="0"/>
          </a:p>
        </p:txBody>
      </p:sp>
      <p:sp>
        <p:nvSpPr>
          <p:cNvPr id="42" name="PageNumber">
            <a:extLst>
              <a:ext uri="{FF2B5EF4-FFF2-40B4-BE49-F238E27FC236}">
                <a16:creationId xmlns:a16="http://schemas.microsoft.com/office/drawing/2014/main" id="{920BECDB-D2AE-41AA-B4D7-E93DEB38C79D}"/>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SERVICE 02  ·  AI ENGLISH PLACEMENT</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Fluent®: four skills, one CEFR level</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420624" y="1325880"/>
            <a:ext cx="1938528" cy="1691640"/>
          </a:xfrm>
          <a:prstGeom prst="roundRect">
            <a:avLst>
              <a:gd name="adj" fmla="val 486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1088136" y="158191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1" descr="/tmp/icon_20.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34440" y="1728216"/>
            <a:ext cx="310896" cy="310896"/>
          </a:xfrm>
          <a:prstGeom prst="rect">
            <a:avLst/>
          </a:prstGeom>
        </p:spPr>
      </p:pic>
      <p:sp>
        <p:nvSpPr>
          <p:cNvPr id="9" name="Text 5"/>
          <p:cNvSpPr/>
          <p:nvPr/>
        </p:nvSpPr>
        <p:spPr>
          <a:xfrm>
            <a:off x="420624" y="2295144"/>
            <a:ext cx="1938528" cy="2926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Reading</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6"/>
          <p:cNvSpPr/>
          <p:nvPr/>
        </p:nvSpPr>
        <p:spPr>
          <a:xfrm>
            <a:off x="530352" y="2587752"/>
            <a:ext cx="171907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AI-generated, auto-scored.</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7"/>
          <p:cNvSpPr/>
          <p:nvPr/>
        </p:nvSpPr>
        <p:spPr>
          <a:xfrm>
            <a:off x="2542032" y="1325880"/>
            <a:ext cx="1938528" cy="1691640"/>
          </a:xfrm>
          <a:prstGeom prst="roundRect">
            <a:avLst>
              <a:gd name="adj" fmla="val 486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3209544" y="158191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Image 2" descr="/tmp/icon_21.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55848" y="1728216"/>
            <a:ext cx="310896" cy="310896"/>
          </a:xfrm>
          <a:prstGeom prst="rect">
            <a:avLst/>
          </a:prstGeom>
        </p:spPr>
      </p:pic>
      <p:sp>
        <p:nvSpPr>
          <p:cNvPr id="14" name="Text 9"/>
          <p:cNvSpPr/>
          <p:nvPr/>
        </p:nvSpPr>
        <p:spPr>
          <a:xfrm>
            <a:off x="2542032" y="2295144"/>
            <a:ext cx="1938528" cy="292608"/>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Listening</a:t>
            </a:r>
          </a:p>
        </p:txBody>
      </p:sp>
      <p:sp>
        <p:nvSpPr>
          <p:cNvPr id="15" name="Text 10"/>
          <p:cNvSpPr/>
          <p:nvPr/>
        </p:nvSpPr>
        <p:spPr>
          <a:xfrm>
            <a:off x="2651760" y="2587752"/>
            <a:ext cx="171907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AI audio, auto-scored.</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1"/>
          <p:cNvSpPr/>
          <p:nvPr/>
        </p:nvSpPr>
        <p:spPr>
          <a:xfrm>
            <a:off x="4663440" y="1325880"/>
            <a:ext cx="1938528" cy="1691640"/>
          </a:xfrm>
          <a:prstGeom prst="roundRect">
            <a:avLst>
              <a:gd name="adj" fmla="val 486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5330952" y="158191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Image 3" descr="/tmp/icon_22.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477256" y="1728216"/>
            <a:ext cx="310896" cy="310896"/>
          </a:xfrm>
          <a:prstGeom prst="rect">
            <a:avLst/>
          </a:prstGeom>
        </p:spPr>
      </p:pic>
      <p:sp>
        <p:nvSpPr>
          <p:cNvPr id="19" name="Text 13"/>
          <p:cNvSpPr/>
          <p:nvPr/>
        </p:nvSpPr>
        <p:spPr>
          <a:xfrm>
            <a:off x="4663440" y="2295144"/>
            <a:ext cx="1938528" cy="292608"/>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Writing</a:t>
            </a:r>
          </a:p>
        </p:txBody>
      </p:sp>
      <p:sp>
        <p:nvSpPr>
          <p:cNvPr id="20" name="Text 14"/>
          <p:cNvSpPr/>
          <p:nvPr/>
        </p:nvSpPr>
        <p:spPr>
          <a:xfrm>
            <a:off x="4773168" y="2587752"/>
            <a:ext cx="171907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CEFR rubric-scored by AI.</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5"/>
          <p:cNvSpPr/>
          <p:nvPr/>
        </p:nvSpPr>
        <p:spPr>
          <a:xfrm>
            <a:off x="6784848" y="1325880"/>
            <a:ext cx="1938528" cy="1691640"/>
          </a:xfrm>
          <a:prstGeom prst="roundRect">
            <a:avLst>
              <a:gd name="adj" fmla="val 486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16"/>
          <p:cNvSpPr/>
          <p:nvPr/>
        </p:nvSpPr>
        <p:spPr>
          <a:xfrm>
            <a:off x="7452360" y="158191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3" name="Image 4" descr="/tmp/icon_23.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598664" y="1728216"/>
            <a:ext cx="310896" cy="310896"/>
          </a:xfrm>
          <a:prstGeom prst="rect">
            <a:avLst/>
          </a:prstGeom>
        </p:spPr>
      </p:pic>
      <p:sp>
        <p:nvSpPr>
          <p:cNvPr id="24" name="Text 17"/>
          <p:cNvSpPr/>
          <p:nvPr/>
        </p:nvSpPr>
        <p:spPr>
          <a:xfrm>
            <a:off x="6784848" y="2295144"/>
            <a:ext cx="1938528" cy="292608"/>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Speaking</a:t>
            </a:r>
          </a:p>
        </p:txBody>
      </p:sp>
      <p:sp>
        <p:nvSpPr>
          <p:cNvPr id="25" name="Text 18"/>
          <p:cNvSpPr/>
          <p:nvPr/>
        </p:nvSpPr>
        <p:spPr>
          <a:xfrm>
            <a:off x="6894576" y="2587752"/>
            <a:ext cx="1883664"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Spoken: CEFR + pronunciation.</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19"/>
          <p:cNvSpPr/>
          <p:nvPr/>
        </p:nvSpPr>
        <p:spPr>
          <a:xfrm>
            <a:off x="420624" y="3246120"/>
            <a:ext cx="1938528" cy="841248"/>
          </a:xfrm>
          <a:prstGeom prst="roundRect">
            <a:avLst>
              <a:gd name="adj" fmla="val 8696"/>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0"/>
          <p:cNvSpPr/>
          <p:nvPr/>
        </p:nvSpPr>
        <p:spPr>
          <a:xfrm>
            <a:off x="512064" y="3346704"/>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A1 to C2</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1"/>
          <p:cNvSpPr/>
          <p:nvPr/>
        </p:nvSpPr>
        <p:spPr>
          <a:xfrm>
            <a:off x="512064" y="3694176"/>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Indicative CEFR level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2"/>
          <p:cNvSpPr/>
          <p:nvPr/>
        </p:nvSpPr>
        <p:spPr>
          <a:xfrm>
            <a:off x="2542032" y="3246120"/>
            <a:ext cx="1938528" cy="841248"/>
          </a:xfrm>
          <a:prstGeom prst="roundRect">
            <a:avLst>
              <a:gd name="adj" fmla="val 8696"/>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3"/>
          <p:cNvSpPr/>
          <p:nvPr/>
        </p:nvSpPr>
        <p:spPr>
          <a:xfrm>
            <a:off x="2633472" y="3346704"/>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~15 min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 24"/>
          <p:cNvSpPr/>
          <p:nvPr/>
        </p:nvSpPr>
        <p:spPr>
          <a:xfrm>
            <a:off x="2633472" y="3694176"/>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Four skills, one sitting</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hape 25"/>
          <p:cNvSpPr/>
          <p:nvPr/>
        </p:nvSpPr>
        <p:spPr>
          <a:xfrm>
            <a:off x="4663440" y="3246120"/>
            <a:ext cx="1938528" cy="841248"/>
          </a:xfrm>
          <a:prstGeom prst="roundRect">
            <a:avLst>
              <a:gd name="adj" fmla="val 8696"/>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26"/>
          <p:cNvSpPr/>
          <p:nvPr/>
        </p:nvSpPr>
        <p:spPr>
          <a:xfrm>
            <a:off x="4754880" y="3346704"/>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EN / AR</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 27"/>
          <p:cNvSpPr/>
          <p:nvPr/>
        </p:nvSpPr>
        <p:spPr>
          <a:xfrm>
            <a:off x="4754880" y="3694176"/>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Bilingual test language</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hape 28"/>
          <p:cNvSpPr/>
          <p:nvPr/>
        </p:nvSpPr>
        <p:spPr>
          <a:xfrm>
            <a:off x="6784848" y="3246120"/>
            <a:ext cx="1938528" cy="841248"/>
          </a:xfrm>
          <a:prstGeom prst="roundRect">
            <a:avLst>
              <a:gd name="adj" fmla="val 8696"/>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29"/>
          <p:cNvSpPr/>
          <p:nvPr/>
        </p:nvSpPr>
        <p:spPr>
          <a:xfrm>
            <a:off x="6876288" y="3346704"/>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Live AI examiner</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 30"/>
          <p:cNvSpPr/>
          <p:nvPr/>
        </p:nvSpPr>
        <p:spPr>
          <a:xfrm>
            <a:off x="6876288" y="3694176"/>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The part IELTS pays humans for</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31"/>
          <p:cNvSpPr/>
          <p:nvPr/>
        </p:nvSpPr>
        <p:spPr>
          <a:xfrm>
            <a:off x="457200" y="4224528"/>
            <a:ext cx="822960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Integrity monitoring on. Cohort reporting and emailed results. An indicative placement, not a certified high-stakes score.</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hape 32"/>
          <p:cNvSpPr/>
          <p:nvPr/>
        </p:nvSpPr>
        <p:spPr>
          <a:xfrm>
            <a:off x="365760" y="4882896"/>
            <a:ext cx="1005840"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 33"/>
          <p:cNvSpPr/>
          <p:nvPr/>
        </p:nvSpPr>
        <p:spPr>
          <a:xfrm>
            <a:off x="365760" y="4882896"/>
            <a:ext cx="1005840"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FLUENT</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4"/>
          <p:cNvSpPr/>
          <p:nvPr/>
        </p:nvSpPr>
        <p:spPr>
          <a:xfrm>
            <a:off x="1508760"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PageNumber">
            <a:extLst>
              <a:ext uri="{FF2B5EF4-FFF2-40B4-BE49-F238E27FC236}">
                <a16:creationId xmlns:a16="http://schemas.microsoft.com/office/drawing/2014/main" id="{5F6B1D05-50A2-45AD-8F50-9F198D1C9F86}"/>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20</a:t>
            </a:r>
          </a:p>
        </p:txBody>
      </p:sp>
    </p:spTree>
    <p:extLst>
      <p:ext uri="{BB962C8B-B14F-4D97-AF65-F5344CB8AC3E}">
        <p14:creationId xmlns:p14="http://schemas.microsoft.com/office/powerpoint/2010/main" val="2603201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SERVICE 03  ·  TECHNICAL PROFICIENCY</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Techno®: technical proficiency, certified</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1207008"/>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200" normalizeH="0" baseline="0" noProof="0" dirty="0">
                <a:ln>
                  <a:noFill/>
                </a:ln>
                <a:solidFill>
                  <a:srgbClr val="A8C4E5"/>
                </a:solidFill>
                <a:effectLst/>
                <a:uLnTx/>
                <a:uFillTx/>
                <a:latin typeface="Open Sans" pitchFamily="34" charset="0"/>
                <a:ea typeface="Open Sans" pitchFamily="34" charset="-122"/>
                <a:cs typeface="Open Sans" pitchFamily="34" charset="-120"/>
              </a:rPr>
              <a:t>CERTIFICATION PIPELINE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365760" y="1554480"/>
            <a:ext cx="1280160" cy="640080"/>
          </a:xfrm>
          <a:prstGeom prst="roundRect">
            <a:avLst>
              <a:gd name="adj" fmla="val 11429"/>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457200" y="1609344"/>
            <a:ext cx="109728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420624" y="1792224"/>
            <a:ext cx="117043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Item bank</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1" descr="/tmp/icon_24.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50492" y="1773936"/>
            <a:ext cx="118872" cy="201168"/>
          </a:xfrm>
          <a:prstGeom prst="rect">
            <a:avLst/>
          </a:prstGeom>
        </p:spPr>
      </p:pic>
      <p:sp>
        <p:nvSpPr>
          <p:cNvPr id="11" name="Shape 7"/>
          <p:cNvSpPr/>
          <p:nvPr/>
        </p:nvSpPr>
        <p:spPr>
          <a:xfrm>
            <a:off x="1792224" y="1554480"/>
            <a:ext cx="1280160" cy="640080"/>
          </a:xfrm>
          <a:prstGeom prst="roundRect">
            <a:avLst>
              <a:gd name="adj" fmla="val 11429"/>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8"/>
          <p:cNvSpPr/>
          <p:nvPr/>
        </p:nvSpPr>
        <p:spPr>
          <a:xfrm>
            <a:off x="1883664" y="1609344"/>
            <a:ext cx="109728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2</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1847088" y="1792224"/>
            <a:ext cx="117043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SME review</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Image 2" descr="/tmp/icon_25.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76956" y="1773936"/>
            <a:ext cx="118872" cy="201168"/>
          </a:xfrm>
          <a:prstGeom prst="rect">
            <a:avLst/>
          </a:prstGeom>
        </p:spPr>
      </p:pic>
      <p:sp>
        <p:nvSpPr>
          <p:cNvPr id="15" name="Shape 10"/>
          <p:cNvSpPr/>
          <p:nvPr/>
        </p:nvSpPr>
        <p:spPr>
          <a:xfrm>
            <a:off x="3218688" y="1554480"/>
            <a:ext cx="1280160" cy="640080"/>
          </a:xfrm>
          <a:prstGeom prst="roundRect">
            <a:avLst>
              <a:gd name="adj" fmla="val 11429"/>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1"/>
          <p:cNvSpPr/>
          <p:nvPr/>
        </p:nvSpPr>
        <p:spPr>
          <a:xfrm>
            <a:off x="3310128" y="1609344"/>
            <a:ext cx="109728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3</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2"/>
          <p:cNvSpPr/>
          <p:nvPr/>
        </p:nvSpPr>
        <p:spPr>
          <a:xfrm>
            <a:off x="3273552" y="1792224"/>
            <a:ext cx="117043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Cut-scores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Image 3" descr="/tmp/icon_26.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03420" y="1773936"/>
            <a:ext cx="118872" cy="201168"/>
          </a:xfrm>
          <a:prstGeom prst="rect">
            <a:avLst/>
          </a:prstGeom>
        </p:spPr>
      </p:pic>
      <p:sp>
        <p:nvSpPr>
          <p:cNvPr id="19" name="Shape 13"/>
          <p:cNvSpPr/>
          <p:nvPr/>
        </p:nvSpPr>
        <p:spPr>
          <a:xfrm>
            <a:off x="4645152" y="1554480"/>
            <a:ext cx="1280160" cy="640080"/>
          </a:xfrm>
          <a:prstGeom prst="roundRect">
            <a:avLst>
              <a:gd name="adj" fmla="val 11429"/>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4"/>
          <p:cNvSpPr/>
          <p:nvPr/>
        </p:nvSpPr>
        <p:spPr>
          <a:xfrm>
            <a:off x="4736592" y="1609344"/>
            <a:ext cx="109728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p:cNvSpPr/>
          <p:nvPr/>
        </p:nvSpPr>
        <p:spPr>
          <a:xfrm>
            <a:off x="4700016" y="1792224"/>
            <a:ext cx="117043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Certifiable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2" name="Image 4" descr="/tmp/icon_27.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29884" y="1773936"/>
            <a:ext cx="118872" cy="201168"/>
          </a:xfrm>
          <a:prstGeom prst="rect">
            <a:avLst/>
          </a:prstGeom>
        </p:spPr>
      </p:pic>
      <p:sp>
        <p:nvSpPr>
          <p:cNvPr id="23" name="Shape 16"/>
          <p:cNvSpPr/>
          <p:nvPr/>
        </p:nvSpPr>
        <p:spPr>
          <a:xfrm>
            <a:off x="6071616" y="1554480"/>
            <a:ext cx="1280160" cy="640080"/>
          </a:xfrm>
          <a:prstGeom prst="roundRect">
            <a:avLst>
              <a:gd name="adj" fmla="val 11429"/>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7"/>
          <p:cNvSpPr/>
          <p:nvPr/>
        </p:nvSpPr>
        <p:spPr>
          <a:xfrm>
            <a:off x="6163056" y="1609344"/>
            <a:ext cx="109728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5</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18"/>
          <p:cNvSpPr/>
          <p:nvPr/>
        </p:nvSpPr>
        <p:spPr>
          <a:xfrm>
            <a:off x="6126480" y="1792224"/>
            <a:ext cx="117043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Assessed</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6" name="Image 5" descr="/tmp/icon_28.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56348" y="1773936"/>
            <a:ext cx="118872" cy="201168"/>
          </a:xfrm>
          <a:prstGeom prst="rect">
            <a:avLst/>
          </a:prstGeom>
        </p:spPr>
      </p:pic>
      <p:sp>
        <p:nvSpPr>
          <p:cNvPr id="27" name="Shape 19"/>
          <p:cNvSpPr/>
          <p:nvPr/>
        </p:nvSpPr>
        <p:spPr>
          <a:xfrm>
            <a:off x="7498080" y="1554480"/>
            <a:ext cx="1280160" cy="640080"/>
          </a:xfrm>
          <a:prstGeom prst="roundRect">
            <a:avLst>
              <a:gd name="adj" fmla="val 11429"/>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0"/>
          <p:cNvSpPr/>
          <p:nvPr/>
        </p:nvSpPr>
        <p:spPr>
          <a:xfrm>
            <a:off x="7589520" y="1609344"/>
            <a:ext cx="109728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6</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1"/>
          <p:cNvSpPr/>
          <p:nvPr/>
        </p:nvSpPr>
        <p:spPr>
          <a:xfrm>
            <a:off x="7552944" y="1792224"/>
            <a:ext cx="117043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Credentials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2"/>
          <p:cNvSpPr/>
          <p:nvPr/>
        </p:nvSpPr>
        <p:spPr>
          <a:xfrm>
            <a:off x="457199" y="2487168"/>
            <a:ext cx="6093069" cy="237744"/>
          </a:xfrm>
          <a:prstGeom prst="rect">
            <a:avLst/>
          </a:prstGeom>
          <a:noFill/>
          <a:ln/>
        </p:spPr>
        <p:txBody>
          <a:bodyPr wrap="square" lIns="0" tIns="0" rIns="0" bIns="0" rtlCol="0" anchor="ctr"/>
          <a:lstStyle/>
          <a:p>
            <a:r>
              <a:rPr lang="en-US" sz="1600" b="1" kern="0" spc="200" dirty="0">
                <a:solidFill>
                  <a:srgbClr val="A8C4E5"/>
                </a:solidFill>
                <a:latin typeface="Open Sans" pitchFamily="34" charset="0"/>
                <a:ea typeface="Open Sans" pitchFamily="34" charset="-122"/>
                <a:cs typeface="Open Sans" pitchFamily="34" charset="-120"/>
              </a:rPr>
              <a:t>SEVEN SUBJECT MATTER EXPERTISE DOMAINS</a:t>
            </a:r>
          </a:p>
        </p:txBody>
      </p:sp>
      <p:grpSp>
        <p:nvGrpSpPr>
          <p:cNvPr id="64" name="Group 63">
            <a:extLst>
              <a:ext uri="{FF2B5EF4-FFF2-40B4-BE49-F238E27FC236}">
                <a16:creationId xmlns:a16="http://schemas.microsoft.com/office/drawing/2014/main" id="{DE4FF33C-563F-9A04-4B41-327BC8478BEB}"/>
              </a:ext>
            </a:extLst>
          </p:cNvPr>
          <p:cNvGrpSpPr/>
          <p:nvPr/>
        </p:nvGrpSpPr>
        <p:grpSpPr>
          <a:xfrm>
            <a:off x="2158512" y="2798064"/>
            <a:ext cx="4826977" cy="786384"/>
            <a:chOff x="457200" y="2798064"/>
            <a:chExt cx="4826977" cy="786384"/>
          </a:xfrm>
        </p:grpSpPr>
        <p:grpSp>
          <p:nvGrpSpPr>
            <p:cNvPr id="56" name="Group 55">
              <a:extLst>
                <a:ext uri="{FF2B5EF4-FFF2-40B4-BE49-F238E27FC236}">
                  <a16:creationId xmlns:a16="http://schemas.microsoft.com/office/drawing/2014/main" id="{BB72EB06-D581-AF8B-CC2D-892ED0F5E2DA}"/>
                </a:ext>
              </a:extLst>
            </p:cNvPr>
            <p:cNvGrpSpPr/>
            <p:nvPr/>
          </p:nvGrpSpPr>
          <p:grpSpPr>
            <a:xfrm>
              <a:off x="457200" y="2798064"/>
              <a:ext cx="890626" cy="347472"/>
              <a:chOff x="457200" y="2798064"/>
              <a:chExt cx="890626" cy="347472"/>
            </a:xfrm>
          </p:grpSpPr>
          <p:sp>
            <p:nvSpPr>
              <p:cNvPr id="31" name="Shape 23"/>
              <p:cNvSpPr/>
              <p:nvPr/>
            </p:nvSpPr>
            <p:spPr>
              <a:xfrm>
                <a:off x="457200" y="2798064"/>
                <a:ext cx="890626" cy="347472"/>
              </a:xfrm>
              <a:prstGeom prst="roundRect">
                <a:avLst>
                  <a:gd name="adj" fmla="val 50000"/>
                </a:avLst>
              </a:prstGeom>
              <a:solidFill>
                <a:srgbClr val="1A3A6B"/>
              </a:solidFill>
              <a:ln w="6350">
                <a:solidFill>
                  <a:srgbClr val="A8C4E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24"/>
              <p:cNvSpPr/>
              <p:nvPr/>
            </p:nvSpPr>
            <p:spPr>
              <a:xfrm>
                <a:off x="457200" y="2798064"/>
                <a:ext cx="890626"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Finance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8" name="Group 57">
              <a:extLst>
                <a:ext uri="{FF2B5EF4-FFF2-40B4-BE49-F238E27FC236}">
                  <a16:creationId xmlns:a16="http://schemas.microsoft.com/office/drawing/2014/main" id="{54325DEC-9A67-564F-DB04-624543195C98}"/>
                </a:ext>
              </a:extLst>
            </p:cNvPr>
            <p:cNvGrpSpPr/>
            <p:nvPr/>
          </p:nvGrpSpPr>
          <p:grpSpPr>
            <a:xfrm>
              <a:off x="1503442" y="2798064"/>
              <a:ext cx="1115568" cy="347472"/>
              <a:chOff x="1494130" y="2798064"/>
              <a:chExt cx="1115568" cy="347472"/>
            </a:xfrm>
          </p:grpSpPr>
          <p:sp>
            <p:nvSpPr>
              <p:cNvPr id="33" name="Shape 25"/>
              <p:cNvSpPr/>
              <p:nvPr/>
            </p:nvSpPr>
            <p:spPr>
              <a:xfrm>
                <a:off x="1494130" y="2798064"/>
                <a:ext cx="1115568" cy="347472"/>
              </a:xfrm>
              <a:prstGeom prst="roundRect">
                <a:avLst>
                  <a:gd name="adj" fmla="val 50000"/>
                </a:avLst>
              </a:prstGeom>
              <a:solidFill>
                <a:srgbClr val="1A3A6B"/>
              </a:solidFill>
              <a:ln w="6350">
                <a:solidFill>
                  <a:srgbClr val="A8C4E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 26"/>
              <p:cNvSpPr/>
              <p:nvPr/>
            </p:nvSpPr>
            <p:spPr>
              <a:xfrm>
                <a:off x="1494130" y="2798064"/>
                <a:ext cx="111556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rgbClr val="FFFFFF"/>
                    </a:solidFill>
                    <a:latin typeface="Open Sans" pitchFamily="34" charset="0"/>
                    <a:ea typeface="Open Sans" pitchFamily="34" charset="-122"/>
                    <a:cs typeface="Open Sans" pitchFamily="34" charset="-120"/>
                  </a:rPr>
                  <a:t>Banking</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9" name="Group 58">
              <a:extLst>
                <a:ext uri="{FF2B5EF4-FFF2-40B4-BE49-F238E27FC236}">
                  <a16:creationId xmlns:a16="http://schemas.microsoft.com/office/drawing/2014/main" id="{3426ACE1-4C74-CF7E-6914-5F3DC71A6EAF}"/>
                </a:ext>
              </a:extLst>
            </p:cNvPr>
            <p:cNvGrpSpPr/>
            <p:nvPr/>
          </p:nvGrpSpPr>
          <p:grpSpPr>
            <a:xfrm>
              <a:off x="2774626" y="2798064"/>
              <a:ext cx="965606" cy="347472"/>
              <a:chOff x="2756002" y="2798064"/>
              <a:chExt cx="965606" cy="347472"/>
            </a:xfrm>
          </p:grpSpPr>
          <p:sp>
            <p:nvSpPr>
              <p:cNvPr id="35" name="Shape 27"/>
              <p:cNvSpPr/>
              <p:nvPr/>
            </p:nvSpPr>
            <p:spPr>
              <a:xfrm>
                <a:off x="2756002" y="2798064"/>
                <a:ext cx="965606" cy="347472"/>
              </a:xfrm>
              <a:prstGeom prst="roundRect">
                <a:avLst>
                  <a:gd name="adj" fmla="val 50000"/>
                </a:avLst>
              </a:prstGeom>
              <a:solidFill>
                <a:srgbClr val="1A3A6B"/>
              </a:solidFill>
              <a:ln w="6350">
                <a:solidFill>
                  <a:srgbClr val="A8C4E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28"/>
              <p:cNvSpPr/>
              <p:nvPr/>
            </p:nvSpPr>
            <p:spPr>
              <a:xfrm>
                <a:off x="2756002" y="2798064"/>
                <a:ext cx="965606"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Data Analytics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0" name="Group 59">
              <a:extLst>
                <a:ext uri="{FF2B5EF4-FFF2-40B4-BE49-F238E27FC236}">
                  <a16:creationId xmlns:a16="http://schemas.microsoft.com/office/drawing/2014/main" id="{34C9A13B-C1AB-40B4-D56B-F085B56474F6}"/>
                </a:ext>
              </a:extLst>
            </p:cNvPr>
            <p:cNvGrpSpPr/>
            <p:nvPr/>
          </p:nvGrpSpPr>
          <p:grpSpPr>
            <a:xfrm>
              <a:off x="3895848" y="2798064"/>
              <a:ext cx="1388329" cy="347472"/>
              <a:chOff x="3867911" y="2798064"/>
              <a:chExt cx="1842693" cy="347472"/>
            </a:xfrm>
          </p:grpSpPr>
          <p:sp>
            <p:nvSpPr>
              <p:cNvPr id="37" name="Shape 29"/>
              <p:cNvSpPr/>
              <p:nvPr/>
            </p:nvSpPr>
            <p:spPr>
              <a:xfrm>
                <a:off x="3867911" y="2798064"/>
                <a:ext cx="1842693" cy="347472"/>
              </a:xfrm>
              <a:prstGeom prst="roundRect">
                <a:avLst>
                  <a:gd name="adj" fmla="val 50000"/>
                </a:avLst>
              </a:prstGeom>
              <a:solidFill>
                <a:srgbClr val="1A3A6B"/>
              </a:solidFill>
              <a:ln w="6350">
                <a:solidFill>
                  <a:srgbClr val="A8C4E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30"/>
              <p:cNvSpPr/>
              <p:nvPr/>
            </p:nvSpPr>
            <p:spPr>
              <a:xfrm>
                <a:off x="3867912" y="2798064"/>
                <a:ext cx="1842692"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Artificial Intelligence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1" name="Group 60">
              <a:extLst>
                <a:ext uri="{FF2B5EF4-FFF2-40B4-BE49-F238E27FC236}">
                  <a16:creationId xmlns:a16="http://schemas.microsoft.com/office/drawing/2014/main" id="{1FFEDF9A-34E2-C2A4-6B01-D0FF34C48748}"/>
                </a:ext>
              </a:extLst>
            </p:cNvPr>
            <p:cNvGrpSpPr/>
            <p:nvPr/>
          </p:nvGrpSpPr>
          <p:grpSpPr>
            <a:xfrm>
              <a:off x="457200" y="3236976"/>
              <a:ext cx="1715414" cy="347472"/>
              <a:chOff x="5894157" y="2798064"/>
              <a:chExt cx="1715414" cy="347472"/>
            </a:xfrm>
          </p:grpSpPr>
          <p:sp>
            <p:nvSpPr>
              <p:cNvPr id="41" name="Shape 33"/>
              <p:cNvSpPr/>
              <p:nvPr/>
            </p:nvSpPr>
            <p:spPr>
              <a:xfrm>
                <a:off x="5894157" y="2798064"/>
                <a:ext cx="1715414" cy="347472"/>
              </a:xfrm>
              <a:prstGeom prst="roundRect">
                <a:avLst>
                  <a:gd name="adj" fmla="val 50000"/>
                </a:avLst>
              </a:prstGeom>
              <a:solidFill>
                <a:srgbClr val="1A3A6B"/>
              </a:solidFill>
              <a:ln w="6350">
                <a:solidFill>
                  <a:srgbClr val="A8C4E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34"/>
              <p:cNvSpPr/>
              <p:nvPr/>
            </p:nvSpPr>
            <p:spPr>
              <a:xfrm>
                <a:off x="5894157" y="2798064"/>
                <a:ext cx="1715414"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Leadership &amp; Strategy</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2" name="Group 61">
              <a:extLst>
                <a:ext uri="{FF2B5EF4-FFF2-40B4-BE49-F238E27FC236}">
                  <a16:creationId xmlns:a16="http://schemas.microsoft.com/office/drawing/2014/main" id="{B9AB20BD-4935-0030-C0FB-B7C9406FB5F9}"/>
                </a:ext>
              </a:extLst>
            </p:cNvPr>
            <p:cNvGrpSpPr/>
            <p:nvPr/>
          </p:nvGrpSpPr>
          <p:grpSpPr>
            <a:xfrm>
              <a:off x="2316412" y="3236976"/>
              <a:ext cx="1267745" cy="347472"/>
              <a:chOff x="1129811" y="3236976"/>
              <a:chExt cx="1267745" cy="347472"/>
            </a:xfrm>
          </p:grpSpPr>
          <p:sp>
            <p:nvSpPr>
              <p:cNvPr id="43" name="Shape 35"/>
              <p:cNvSpPr/>
              <p:nvPr/>
            </p:nvSpPr>
            <p:spPr>
              <a:xfrm>
                <a:off x="1129811" y="3236976"/>
                <a:ext cx="1267745" cy="347472"/>
              </a:xfrm>
              <a:prstGeom prst="roundRect">
                <a:avLst>
                  <a:gd name="adj" fmla="val 50000"/>
                </a:avLst>
              </a:prstGeom>
              <a:solidFill>
                <a:srgbClr val="1A3A6B"/>
              </a:solidFill>
              <a:ln w="6350">
                <a:solidFill>
                  <a:srgbClr val="A8C4E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Text 36"/>
              <p:cNvSpPr/>
              <p:nvPr/>
            </p:nvSpPr>
            <p:spPr>
              <a:xfrm>
                <a:off x="1129811" y="3236976"/>
                <a:ext cx="1267745"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Real Estate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3" name="Group 62">
              <a:extLst>
                <a:ext uri="{FF2B5EF4-FFF2-40B4-BE49-F238E27FC236}">
                  <a16:creationId xmlns:a16="http://schemas.microsoft.com/office/drawing/2014/main" id="{E6733A14-F769-FA86-2FA0-8D98BDE24921}"/>
                </a:ext>
              </a:extLst>
            </p:cNvPr>
            <p:cNvGrpSpPr/>
            <p:nvPr/>
          </p:nvGrpSpPr>
          <p:grpSpPr>
            <a:xfrm>
              <a:off x="3727955" y="3236976"/>
              <a:ext cx="1477108" cy="347472"/>
              <a:chOff x="2198082" y="3236976"/>
              <a:chExt cx="1477108" cy="347472"/>
            </a:xfrm>
          </p:grpSpPr>
          <p:sp>
            <p:nvSpPr>
              <p:cNvPr id="45" name="Shape 37"/>
              <p:cNvSpPr/>
              <p:nvPr/>
            </p:nvSpPr>
            <p:spPr>
              <a:xfrm>
                <a:off x="2198082" y="3236976"/>
                <a:ext cx="1477108" cy="347472"/>
              </a:xfrm>
              <a:prstGeom prst="roundRect">
                <a:avLst>
                  <a:gd name="adj" fmla="val 50000"/>
                </a:avLst>
              </a:prstGeom>
              <a:solidFill>
                <a:srgbClr val="1A3A6B"/>
              </a:solidFill>
              <a:ln w="6350">
                <a:solidFill>
                  <a:srgbClr val="A8C4E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Text 38"/>
              <p:cNvSpPr/>
              <p:nvPr/>
            </p:nvSpPr>
            <p:spPr>
              <a:xfrm>
                <a:off x="2198082" y="3236976"/>
                <a:ext cx="147710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Project Management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51" name="Shape 43"/>
          <p:cNvSpPr/>
          <p:nvPr/>
        </p:nvSpPr>
        <p:spPr>
          <a:xfrm>
            <a:off x="457200" y="4114800"/>
            <a:ext cx="8229600" cy="502920"/>
          </a:xfrm>
          <a:prstGeom prst="roundRect">
            <a:avLst>
              <a:gd name="adj" fmla="val 12727"/>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Text 44"/>
          <p:cNvSpPr/>
          <p:nvPr/>
        </p:nvSpPr>
        <p:spPr>
          <a:xfrm>
            <a:off x="640080" y="4114800"/>
            <a:ext cx="786384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SME-reviewed items + documented cut-scores  </a:t>
            </a:r>
            <a:r>
              <a:rPr kumimoji="0" lang="en-US" sz="105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issue a verifiable proficiency credential. Indicative banding applies while a domain's bank is still building.</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3" name="Shape 45"/>
          <p:cNvSpPr/>
          <p:nvPr/>
        </p:nvSpPr>
        <p:spPr>
          <a:xfrm>
            <a:off x="365760" y="4882896"/>
            <a:ext cx="1175004"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Text 46"/>
          <p:cNvSpPr/>
          <p:nvPr/>
        </p:nvSpPr>
        <p:spPr>
          <a:xfrm>
            <a:off x="365760" y="4882896"/>
            <a:ext cx="1175004"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TECHNO</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Text 47"/>
          <p:cNvSpPr/>
          <p:nvPr/>
        </p:nvSpPr>
        <p:spPr>
          <a:xfrm>
            <a:off x="1677924"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PageNumber">
            <a:extLst>
              <a:ext uri="{FF2B5EF4-FFF2-40B4-BE49-F238E27FC236}">
                <a16:creationId xmlns:a16="http://schemas.microsoft.com/office/drawing/2014/main" id="{92E8B4F9-EB99-4875-95FA-6B839FB6A03F}"/>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21</a:t>
            </a:r>
          </a:p>
        </p:txBody>
      </p:sp>
    </p:spTree>
    <p:extLst>
      <p:ext uri="{BB962C8B-B14F-4D97-AF65-F5344CB8AC3E}">
        <p14:creationId xmlns:p14="http://schemas.microsoft.com/office/powerpoint/2010/main" val="1128836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2"/>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SERVICE 04  ·  REASONING APTITUDE</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Mentium®: a foundational read on aptitude</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420624" y="1325880"/>
            <a:ext cx="1938528" cy="1691640"/>
          </a:xfrm>
          <a:prstGeom prst="roundRect">
            <a:avLst>
              <a:gd name="adj" fmla="val 486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1088136" y="158191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1" descr="/tmp/icon_20.sv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34440" y="1728216"/>
            <a:ext cx="310896" cy="310896"/>
          </a:xfrm>
          <a:prstGeom prst="rect">
            <a:avLst/>
          </a:prstGeom>
        </p:spPr>
      </p:pic>
      <p:sp>
        <p:nvSpPr>
          <p:cNvPr id="9" name="Text 5"/>
          <p:cNvSpPr/>
          <p:nvPr/>
        </p:nvSpPr>
        <p:spPr>
          <a:xfrm>
            <a:off x="420624" y="2295144"/>
            <a:ext cx="1938528" cy="2926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Numerical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6"/>
          <p:cNvSpPr/>
          <p:nvPr/>
        </p:nvSpPr>
        <p:spPr>
          <a:xfrm>
            <a:off x="530352" y="2587752"/>
            <a:ext cx="171907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Figures, ratios and data.</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7"/>
          <p:cNvSpPr/>
          <p:nvPr/>
        </p:nvSpPr>
        <p:spPr>
          <a:xfrm>
            <a:off x="2542032" y="1325880"/>
            <a:ext cx="1938528" cy="1691640"/>
          </a:xfrm>
          <a:prstGeom prst="roundRect">
            <a:avLst>
              <a:gd name="adj" fmla="val 486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3209544" y="158191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Image 2" descr="/tmp/icon_21.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55848" y="1728216"/>
            <a:ext cx="310896" cy="310896"/>
          </a:xfrm>
          <a:prstGeom prst="rect">
            <a:avLst/>
          </a:prstGeom>
        </p:spPr>
      </p:pic>
      <p:sp>
        <p:nvSpPr>
          <p:cNvPr id="14" name="Text 9"/>
          <p:cNvSpPr/>
          <p:nvPr/>
        </p:nvSpPr>
        <p:spPr>
          <a:xfrm>
            <a:off x="2542032" y="2295144"/>
            <a:ext cx="1938528" cy="292608"/>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Verbal</a:t>
            </a:r>
          </a:p>
        </p:txBody>
      </p:sp>
      <p:sp>
        <p:nvSpPr>
          <p:cNvPr id="15" name="Text 10"/>
          <p:cNvSpPr/>
          <p:nvPr/>
        </p:nvSpPr>
        <p:spPr>
          <a:xfrm>
            <a:off x="2651760" y="2587752"/>
            <a:ext cx="171907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Comprehension and logic in language.</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1"/>
          <p:cNvSpPr/>
          <p:nvPr/>
        </p:nvSpPr>
        <p:spPr>
          <a:xfrm>
            <a:off x="4663440" y="1325880"/>
            <a:ext cx="1938528" cy="1691640"/>
          </a:xfrm>
          <a:prstGeom prst="roundRect">
            <a:avLst>
              <a:gd name="adj" fmla="val 486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5330952" y="158191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Image 3" descr="/tmp/icon_22.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77256" y="1728216"/>
            <a:ext cx="310896" cy="310896"/>
          </a:xfrm>
          <a:prstGeom prst="rect">
            <a:avLst/>
          </a:prstGeom>
        </p:spPr>
      </p:pic>
      <p:sp>
        <p:nvSpPr>
          <p:cNvPr id="19" name="Text 13"/>
          <p:cNvSpPr/>
          <p:nvPr/>
        </p:nvSpPr>
        <p:spPr>
          <a:xfrm>
            <a:off x="4663440" y="2295144"/>
            <a:ext cx="1938528" cy="292608"/>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Inductive</a:t>
            </a:r>
          </a:p>
        </p:txBody>
      </p:sp>
      <p:sp>
        <p:nvSpPr>
          <p:cNvPr id="20" name="Text 14"/>
          <p:cNvSpPr/>
          <p:nvPr/>
        </p:nvSpPr>
        <p:spPr>
          <a:xfrm>
            <a:off x="4773168" y="2587752"/>
            <a:ext cx="171907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Spot the pattern, infer the rule.</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5"/>
          <p:cNvSpPr/>
          <p:nvPr/>
        </p:nvSpPr>
        <p:spPr>
          <a:xfrm>
            <a:off x="6784848" y="1325880"/>
            <a:ext cx="1938528" cy="1691640"/>
          </a:xfrm>
          <a:prstGeom prst="roundRect">
            <a:avLst>
              <a:gd name="adj" fmla="val 486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16"/>
          <p:cNvSpPr/>
          <p:nvPr/>
        </p:nvSpPr>
        <p:spPr>
          <a:xfrm>
            <a:off x="7452360" y="158191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3" name="Image 4" descr="/tmp/icon_23.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98664" y="1728216"/>
            <a:ext cx="310896" cy="310896"/>
          </a:xfrm>
          <a:prstGeom prst="rect">
            <a:avLst/>
          </a:prstGeom>
        </p:spPr>
      </p:pic>
      <p:sp>
        <p:nvSpPr>
          <p:cNvPr id="24" name="Text 17"/>
          <p:cNvSpPr/>
          <p:nvPr/>
        </p:nvSpPr>
        <p:spPr>
          <a:xfrm>
            <a:off x="6784848" y="2295144"/>
            <a:ext cx="1938528" cy="292608"/>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Deductive</a:t>
            </a:r>
          </a:p>
        </p:txBody>
      </p:sp>
      <p:sp>
        <p:nvSpPr>
          <p:cNvPr id="25" name="Text 18"/>
          <p:cNvSpPr/>
          <p:nvPr/>
        </p:nvSpPr>
        <p:spPr>
          <a:xfrm>
            <a:off x="6894576" y="2587752"/>
            <a:ext cx="1883664"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Apply rules to sound conclusions.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19"/>
          <p:cNvSpPr/>
          <p:nvPr/>
        </p:nvSpPr>
        <p:spPr>
          <a:xfrm>
            <a:off x="420624" y="3246120"/>
            <a:ext cx="1938528" cy="841248"/>
          </a:xfrm>
          <a:prstGeom prst="roundRect">
            <a:avLst>
              <a:gd name="adj" fmla="val 8696"/>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0"/>
          <p:cNvSpPr/>
          <p:nvPr/>
        </p:nvSpPr>
        <p:spPr>
          <a:xfrm>
            <a:off x="512064" y="3346704"/>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Indicative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1"/>
          <p:cNvSpPr/>
          <p:nvPr/>
        </p:nvSpPr>
        <p:spPr>
          <a:xfrm>
            <a:off x="512064" y="3694176"/>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Foundational, not high-stakes</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2"/>
          <p:cNvSpPr/>
          <p:nvPr/>
        </p:nvSpPr>
        <p:spPr>
          <a:xfrm>
            <a:off x="2542032" y="3246120"/>
            <a:ext cx="1938528" cy="841248"/>
          </a:xfrm>
          <a:prstGeom prst="roundRect">
            <a:avLst>
              <a:gd name="adj" fmla="val 8696"/>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3"/>
          <p:cNvSpPr/>
          <p:nvPr/>
        </p:nvSpPr>
        <p:spPr>
          <a:xfrm>
            <a:off x="2633472" y="3346704"/>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Server-scored</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 24"/>
          <p:cNvSpPr/>
          <p:nvPr/>
        </p:nvSpPr>
        <p:spPr>
          <a:xfrm>
            <a:off x="2633472" y="3694176"/>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Consistent, automated marking</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hape 25"/>
          <p:cNvSpPr/>
          <p:nvPr/>
        </p:nvSpPr>
        <p:spPr>
          <a:xfrm>
            <a:off x="4663440" y="3246120"/>
            <a:ext cx="1938528" cy="841248"/>
          </a:xfrm>
          <a:prstGeom prst="roundRect">
            <a:avLst>
              <a:gd name="adj" fmla="val 8696"/>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26"/>
          <p:cNvSpPr/>
          <p:nvPr/>
        </p:nvSpPr>
        <p:spPr>
          <a:xfrm>
            <a:off x="4754880" y="3346704"/>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EN / AR</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 27"/>
          <p:cNvSpPr/>
          <p:nvPr/>
        </p:nvSpPr>
        <p:spPr>
          <a:xfrm>
            <a:off x="4754880" y="3694176"/>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Bilingual test language</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hape 28"/>
          <p:cNvSpPr/>
          <p:nvPr/>
        </p:nvSpPr>
        <p:spPr>
          <a:xfrm>
            <a:off x="6784848" y="3246120"/>
            <a:ext cx="1938528" cy="841248"/>
          </a:xfrm>
          <a:prstGeom prst="roundRect">
            <a:avLst>
              <a:gd name="adj" fmla="val 8696"/>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29"/>
          <p:cNvSpPr/>
          <p:nvPr/>
        </p:nvSpPr>
        <p:spPr>
          <a:xfrm>
            <a:off x="6876288" y="3346704"/>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Admin-run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 30"/>
          <p:cNvSpPr/>
          <p:nvPr/>
        </p:nvSpPr>
        <p:spPr>
          <a:xfrm>
            <a:off x="6876288" y="3694176"/>
            <a:ext cx="1755648"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Administered by your team</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31"/>
          <p:cNvSpPr/>
          <p:nvPr/>
        </p:nvSpPr>
        <p:spPr>
          <a:xfrm>
            <a:off x="457200" y="4224528"/>
            <a:ext cx="822960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An indicative read on reasoning aptitude across four types. Server-scored, administered by your team, in English or Arabic.</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hape 32"/>
          <p:cNvSpPr/>
          <p:nvPr/>
        </p:nvSpPr>
        <p:spPr>
          <a:xfrm>
            <a:off x="365760" y="4882896"/>
            <a:ext cx="1005840"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 33"/>
          <p:cNvSpPr/>
          <p:nvPr/>
        </p:nvSpPr>
        <p:spPr>
          <a:xfrm>
            <a:off x="365760" y="4882896"/>
            <a:ext cx="1005840"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MENTIUM</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4"/>
          <p:cNvSpPr/>
          <p:nvPr/>
        </p:nvSpPr>
        <p:spPr>
          <a:xfrm>
            <a:off x="1508760"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PageNumber">
            <a:extLst>
              <a:ext uri="{FF2B5EF4-FFF2-40B4-BE49-F238E27FC236}">
                <a16:creationId xmlns:a16="http://schemas.microsoft.com/office/drawing/2014/main" id="{5F6B1D05-50A2-45AD-8F50-9F198D1C9F86}"/>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22</a:t>
            </a:r>
          </a:p>
        </p:txBody>
      </p:sp>
    </p:spTree>
    <p:extLst>
      <p:ext uri="{BB962C8B-B14F-4D97-AF65-F5344CB8AC3E}">
        <p14:creationId xmlns:p14="http://schemas.microsoft.com/office/powerpoint/2010/main" val="1699991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SERVICE 05  ·  COMPETENCY ASSESSMENT</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Assessment Center: the live wash-up</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1188720"/>
            <a:ext cx="8229600"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200" normalizeH="0" baseline="0" noProof="0" dirty="0">
                <a:ln>
                  <a:noFill/>
                </a:ln>
                <a:solidFill>
                  <a:srgbClr val="5391D5"/>
                </a:solidFill>
                <a:effectLst/>
                <a:uLnTx/>
                <a:uFillTx/>
                <a:latin typeface="Open Sans" pitchFamily="34" charset="0"/>
                <a:ea typeface="Open Sans" pitchFamily="34" charset="-122"/>
                <a:cs typeface="Open Sans" pitchFamily="34" charset="-120"/>
              </a:rPr>
              <a:t>THE CONTINUOUS ASSESSMENT CYCLE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425196" y="1481328"/>
            <a:ext cx="1106424" cy="786384"/>
          </a:xfrm>
          <a:prstGeom prst="roundRect">
            <a:avLst>
              <a:gd name="adj" fmla="val 9302"/>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498348" y="1527048"/>
            <a:ext cx="9601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480060" y="1700784"/>
            <a:ext cx="996696"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Create Projects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1623060" y="1481328"/>
            <a:ext cx="1106424" cy="786384"/>
          </a:xfrm>
          <a:prstGeom prst="roundRect">
            <a:avLst>
              <a:gd name="adj" fmla="val 9302"/>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1696212" y="1527048"/>
            <a:ext cx="9601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2</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1677924" y="1700784"/>
            <a:ext cx="996696"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Add Candidates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0"/>
          <p:cNvSpPr/>
          <p:nvPr/>
        </p:nvSpPr>
        <p:spPr>
          <a:xfrm>
            <a:off x="2820924" y="1481328"/>
            <a:ext cx="1106424" cy="786384"/>
          </a:xfrm>
          <a:prstGeom prst="roundRect">
            <a:avLst>
              <a:gd name="adj" fmla="val 9302"/>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2894076" y="1527048"/>
            <a:ext cx="9601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3</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2"/>
          <p:cNvSpPr/>
          <p:nvPr/>
        </p:nvSpPr>
        <p:spPr>
          <a:xfrm>
            <a:off x="2875788" y="1700784"/>
            <a:ext cx="996696"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Assign Assessors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3"/>
          <p:cNvSpPr/>
          <p:nvPr/>
        </p:nvSpPr>
        <p:spPr>
          <a:xfrm>
            <a:off x="4018788" y="1481328"/>
            <a:ext cx="1106424" cy="786384"/>
          </a:xfrm>
          <a:prstGeom prst="roundRect">
            <a:avLst>
              <a:gd name="adj" fmla="val 9302"/>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4"/>
          <p:cNvSpPr/>
          <p:nvPr/>
        </p:nvSpPr>
        <p:spPr>
          <a:xfrm>
            <a:off x="4091940" y="1527048"/>
            <a:ext cx="9601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5"/>
          <p:cNvSpPr/>
          <p:nvPr/>
        </p:nvSpPr>
        <p:spPr>
          <a:xfrm>
            <a:off x="4073652" y="1700784"/>
            <a:ext cx="996696"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Project Analytics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6"/>
          <p:cNvSpPr/>
          <p:nvPr/>
        </p:nvSpPr>
        <p:spPr>
          <a:xfrm>
            <a:off x="5216652" y="1481328"/>
            <a:ext cx="1106424" cy="786384"/>
          </a:xfrm>
          <a:prstGeom prst="roundRect">
            <a:avLst>
              <a:gd name="adj" fmla="val 9302"/>
            </a:avLst>
          </a:prstGeom>
          <a:solidFill>
            <a:srgbClr val="5391D5"/>
          </a:solidFill>
          <a:ln w="12700">
            <a:solidFill>
              <a:srgbClr val="5391D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7"/>
          <p:cNvSpPr/>
          <p:nvPr/>
        </p:nvSpPr>
        <p:spPr>
          <a:xfrm>
            <a:off x="5289804" y="1527048"/>
            <a:ext cx="9601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5</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8"/>
          <p:cNvSpPr/>
          <p:nvPr/>
        </p:nvSpPr>
        <p:spPr>
          <a:xfrm>
            <a:off x="5271516" y="1700784"/>
            <a:ext cx="996696"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Integration &amp; Wash-Up</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19"/>
          <p:cNvSpPr/>
          <p:nvPr/>
        </p:nvSpPr>
        <p:spPr>
          <a:xfrm>
            <a:off x="6414516" y="1481328"/>
            <a:ext cx="1106424" cy="786384"/>
          </a:xfrm>
          <a:prstGeom prst="roundRect">
            <a:avLst>
              <a:gd name="adj" fmla="val 9302"/>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0"/>
          <p:cNvSpPr/>
          <p:nvPr/>
        </p:nvSpPr>
        <p:spPr>
          <a:xfrm>
            <a:off x="6487668" y="1527048"/>
            <a:ext cx="9601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6</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1"/>
          <p:cNvSpPr/>
          <p:nvPr/>
        </p:nvSpPr>
        <p:spPr>
          <a:xfrm>
            <a:off x="6469380" y="1700784"/>
            <a:ext cx="996696"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Finalize OAR</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hape 22"/>
          <p:cNvSpPr/>
          <p:nvPr/>
        </p:nvSpPr>
        <p:spPr>
          <a:xfrm>
            <a:off x="7612380" y="1481328"/>
            <a:ext cx="1106424" cy="786384"/>
          </a:xfrm>
          <a:prstGeom prst="roundRect">
            <a:avLst>
              <a:gd name="adj" fmla="val 9302"/>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3"/>
          <p:cNvSpPr/>
          <p:nvPr/>
        </p:nvSpPr>
        <p:spPr>
          <a:xfrm>
            <a:off x="7685532" y="1527048"/>
            <a:ext cx="9601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7</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4"/>
          <p:cNvSpPr/>
          <p:nvPr/>
        </p:nvSpPr>
        <p:spPr>
          <a:xfrm>
            <a:off x="7667244" y="1700784"/>
            <a:ext cx="996696"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Release Reports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5"/>
          <p:cNvSpPr/>
          <p:nvPr/>
        </p:nvSpPr>
        <p:spPr>
          <a:xfrm>
            <a:off x="457200" y="2432304"/>
            <a:ext cx="822960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Step 5, the live Wash-Up consensus engine, is our differentiator. Every competency is observed in at least two exercises, scored against Behaviourally Anchored Rating Scale (BARS) anchors, with Intraclass Correlation Coefficient (ICC) and bias detection keeping each decision defensible. Outputs: a 9-box grid, an Overall Assessment Rating, and a per-competency development plan.</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6"/>
          <p:cNvSpPr/>
          <p:nvPr/>
        </p:nvSpPr>
        <p:spPr>
          <a:xfrm>
            <a:off x="324612" y="3383280"/>
            <a:ext cx="2697480" cy="1207008"/>
          </a:xfrm>
          <a:prstGeom prst="roundRect">
            <a:avLst>
              <a:gd name="adj" fmla="val 60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7"/>
          <p:cNvSpPr/>
          <p:nvPr/>
        </p:nvSpPr>
        <p:spPr>
          <a:xfrm>
            <a:off x="324612" y="3383280"/>
            <a:ext cx="82296" cy="1207008"/>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hape 28"/>
          <p:cNvSpPr/>
          <p:nvPr/>
        </p:nvSpPr>
        <p:spPr>
          <a:xfrm>
            <a:off x="525780" y="3566160"/>
            <a:ext cx="402336" cy="402336"/>
          </a:xfrm>
          <a:prstGeom prst="ellipse">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2" name="Image 1" descr="/tmp/icon_29.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6364" y="3666744"/>
            <a:ext cx="201168" cy="201168"/>
          </a:xfrm>
          <a:prstGeom prst="rect">
            <a:avLst/>
          </a:prstGeom>
        </p:spPr>
      </p:pic>
      <p:sp>
        <p:nvSpPr>
          <p:cNvPr id="33" name="Text 29"/>
          <p:cNvSpPr/>
          <p:nvPr/>
        </p:nvSpPr>
        <p:spPr>
          <a:xfrm>
            <a:off x="1056132" y="3547872"/>
            <a:ext cx="1874520"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TIER 1</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 30"/>
          <p:cNvSpPr/>
          <p:nvPr/>
        </p:nvSpPr>
        <p:spPr>
          <a:xfrm>
            <a:off x="1056132" y="3712464"/>
            <a:ext cx="187452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Single Engagement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31"/>
          <p:cNvSpPr/>
          <p:nvPr/>
        </p:nvSpPr>
        <p:spPr>
          <a:xfrm>
            <a:off x="525780" y="4078224"/>
            <a:ext cx="23317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One role, up to 6 candidates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32"/>
          <p:cNvSpPr/>
          <p:nvPr/>
        </p:nvSpPr>
        <p:spPr>
          <a:xfrm>
            <a:off x="525780" y="4288536"/>
            <a:ext cx="233172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A discrete hiring or promotion decision.</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hape 33"/>
          <p:cNvSpPr/>
          <p:nvPr/>
        </p:nvSpPr>
        <p:spPr>
          <a:xfrm>
            <a:off x="3223260" y="3383280"/>
            <a:ext cx="2697480" cy="1207008"/>
          </a:xfrm>
          <a:prstGeom prst="roundRect">
            <a:avLst>
              <a:gd name="adj" fmla="val 60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Shape 34"/>
          <p:cNvSpPr/>
          <p:nvPr/>
        </p:nvSpPr>
        <p:spPr>
          <a:xfrm>
            <a:off x="3223260" y="3383280"/>
            <a:ext cx="82296" cy="1207008"/>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hape 35"/>
          <p:cNvSpPr/>
          <p:nvPr/>
        </p:nvSpPr>
        <p:spPr>
          <a:xfrm>
            <a:off x="3424428" y="3566160"/>
            <a:ext cx="402336" cy="402336"/>
          </a:xfrm>
          <a:prstGeom prst="ellipse">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0" name="Image 2" descr="/tmp/icon_30.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25012" y="3666744"/>
            <a:ext cx="201168" cy="201168"/>
          </a:xfrm>
          <a:prstGeom prst="rect">
            <a:avLst/>
          </a:prstGeom>
        </p:spPr>
      </p:pic>
      <p:sp>
        <p:nvSpPr>
          <p:cNvPr id="41" name="Text 36"/>
          <p:cNvSpPr/>
          <p:nvPr/>
        </p:nvSpPr>
        <p:spPr>
          <a:xfrm>
            <a:off x="3954780" y="3547872"/>
            <a:ext cx="1874520"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TIER 2</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37"/>
          <p:cNvSpPr/>
          <p:nvPr/>
        </p:nvSpPr>
        <p:spPr>
          <a:xfrm>
            <a:off x="3954780" y="3712464"/>
            <a:ext cx="1874520" cy="256032"/>
          </a:xfrm>
          <a:prstGeom prst="rect">
            <a:avLst/>
          </a:prstGeom>
          <a:noFill/>
          <a:ln/>
        </p:spPr>
        <p:txBody>
          <a:bodyPr wrap="square" lIns="0" tIns="0" rIns="0" bIns="0" rtlCol="0" anchor="ctr"/>
          <a:lstStyle/>
          <a:p>
            <a:r>
              <a:rPr lang="en-US" sz="1400" b="1" dirty="0">
                <a:solidFill>
                  <a:srgbClr val="010131"/>
                </a:solidFill>
                <a:latin typeface="Open Sans" pitchFamily="34" charset="0"/>
                <a:ea typeface="Open Sans" pitchFamily="34" charset="-122"/>
                <a:cs typeface="Open Sans" pitchFamily="34" charset="-120"/>
              </a:rPr>
              <a:t>Programme</a:t>
            </a:r>
          </a:p>
        </p:txBody>
      </p:sp>
      <p:sp>
        <p:nvSpPr>
          <p:cNvPr id="43" name="Text 38"/>
          <p:cNvSpPr/>
          <p:nvPr/>
        </p:nvSpPr>
        <p:spPr>
          <a:xfrm>
            <a:off x="3424428" y="4078224"/>
            <a:ext cx="23317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20 to 60 candidates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Text 39"/>
          <p:cNvSpPr/>
          <p:nvPr/>
        </p:nvSpPr>
        <p:spPr>
          <a:xfrm>
            <a:off x="3424428" y="4288536"/>
            <a:ext cx="233172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Cohort talent decisions across roles.</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Shape 40"/>
          <p:cNvSpPr/>
          <p:nvPr/>
        </p:nvSpPr>
        <p:spPr>
          <a:xfrm>
            <a:off x="6121908" y="3383280"/>
            <a:ext cx="2697480" cy="1207008"/>
          </a:xfrm>
          <a:prstGeom prst="roundRect">
            <a:avLst>
              <a:gd name="adj" fmla="val 60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Shape 41"/>
          <p:cNvSpPr/>
          <p:nvPr/>
        </p:nvSpPr>
        <p:spPr>
          <a:xfrm>
            <a:off x="6121908" y="3383280"/>
            <a:ext cx="82296" cy="1207008"/>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Shape 42"/>
          <p:cNvSpPr/>
          <p:nvPr/>
        </p:nvSpPr>
        <p:spPr>
          <a:xfrm>
            <a:off x="6323076" y="3566160"/>
            <a:ext cx="402336" cy="402336"/>
          </a:xfrm>
          <a:prstGeom prst="ellipse">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8" name="Image 3" descr="/tmp/icon_31.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23660" y="3666744"/>
            <a:ext cx="201168" cy="201168"/>
          </a:xfrm>
          <a:prstGeom prst="rect">
            <a:avLst/>
          </a:prstGeom>
        </p:spPr>
      </p:pic>
      <p:sp>
        <p:nvSpPr>
          <p:cNvPr id="49" name="Text 43"/>
          <p:cNvSpPr/>
          <p:nvPr/>
        </p:nvSpPr>
        <p:spPr>
          <a:xfrm>
            <a:off x="6853428" y="3547872"/>
            <a:ext cx="1874520"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TIER 3</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Text 44"/>
          <p:cNvSpPr/>
          <p:nvPr/>
        </p:nvSpPr>
        <p:spPr>
          <a:xfrm>
            <a:off x="6853428" y="3712464"/>
            <a:ext cx="1965960" cy="256032"/>
          </a:xfrm>
          <a:prstGeom prst="rect">
            <a:avLst/>
          </a:prstGeom>
          <a:noFill/>
          <a:ln/>
        </p:spPr>
        <p:txBody>
          <a:bodyPr wrap="square" lIns="0" tIns="0" rIns="0" bIns="0" rtlCol="0" anchor="ctr"/>
          <a:lstStyle/>
          <a:p>
            <a:r>
              <a:rPr lang="en-US" sz="1400" b="1" dirty="0">
                <a:solidFill>
                  <a:srgbClr val="010131"/>
                </a:solidFill>
                <a:latin typeface="Open Sans" pitchFamily="34" charset="0"/>
                <a:ea typeface="Open Sans" pitchFamily="34" charset="-122"/>
                <a:cs typeface="Open Sans" pitchFamily="34" charset="-120"/>
              </a:rPr>
              <a:t>Strategic Partnership</a:t>
            </a:r>
          </a:p>
        </p:txBody>
      </p:sp>
      <p:sp>
        <p:nvSpPr>
          <p:cNvPr id="51" name="Text 45"/>
          <p:cNvSpPr/>
          <p:nvPr/>
        </p:nvSpPr>
        <p:spPr>
          <a:xfrm>
            <a:off x="6323076" y="4078224"/>
            <a:ext cx="23317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12-month retainer, unlimited</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Text 46"/>
          <p:cNvSpPr/>
          <p:nvPr/>
        </p:nvSpPr>
        <p:spPr>
          <a:xfrm>
            <a:off x="6323076" y="4288536"/>
            <a:ext cx="233172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Assessment as a continuous capability.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3" name="Shape 47"/>
          <p:cNvSpPr/>
          <p:nvPr/>
        </p:nvSpPr>
        <p:spPr>
          <a:xfrm>
            <a:off x="365760" y="4882896"/>
            <a:ext cx="1943100"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Text 48"/>
          <p:cNvSpPr/>
          <p:nvPr/>
        </p:nvSpPr>
        <p:spPr>
          <a:xfrm>
            <a:off x="365760" y="4882896"/>
            <a:ext cx="1943100"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ASSESSMENT CENTER</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Text 49"/>
          <p:cNvSpPr/>
          <p:nvPr/>
        </p:nvSpPr>
        <p:spPr>
          <a:xfrm>
            <a:off x="2446020"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PageNumber">
            <a:extLst>
              <a:ext uri="{FF2B5EF4-FFF2-40B4-BE49-F238E27FC236}">
                <a16:creationId xmlns:a16="http://schemas.microsoft.com/office/drawing/2014/main" id="{CB62C878-BD62-45FF-B79F-EEFC21EEBCDE}"/>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23</a:t>
            </a:r>
          </a:p>
        </p:txBody>
      </p:sp>
    </p:spTree>
    <p:extLst>
      <p:ext uri="{BB962C8B-B14F-4D97-AF65-F5344CB8AC3E}">
        <p14:creationId xmlns:p14="http://schemas.microsoft.com/office/powerpoint/2010/main" val="2649431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SERVICE 06  ·  LEADERSHIP FEEDBACK</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Reflect 360®: see yourself from every angle</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1207008"/>
            <a:ext cx="45720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MULTI-RATER, BUILT FROM YOUR OWN VALUES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457200" y="1517904"/>
            <a:ext cx="2240280" cy="603504"/>
          </a:xfrm>
          <a:prstGeom prst="roundRect">
            <a:avLst>
              <a:gd name="adj" fmla="val 1212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603504" y="1636776"/>
            <a:ext cx="365760" cy="36576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Image 1" descr="/tmp/icon_32.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4944" y="1728216"/>
            <a:ext cx="182880" cy="182880"/>
          </a:xfrm>
          <a:prstGeom prst="rect">
            <a:avLst/>
          </a:prstGeom>
        </p:spPr>
      </p:pic>
      <p:sp>
        <p:nvSpPr>
          <p:cNvPr id="10" name="Text 6"/>
          <p:cNvSpPr/>
          <p:nvPr/>
        </p:nvSpPr>
        <p:spPr>
          <a:xfrm>
            <a:off x="1097280" y="1517904"/>
            <a:ext cx="1508760" cy="60350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Self</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7"/>
          <p:cNvSpPr/>
          <p:nvPr/>
        </p:nvSpPr>
        <p:spPr>
          <a:xfrm>
            <a:off x="2880360" y="1517904"/>
            <a:ext cx="2240280" cy="603504"/>
          </a:xfrm>
          <a:prstGeom prst="roundRect">
            <a:avLst>
              <a:gd name="adj" fmla="val 1212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3026664" y="1636776"/>
            <a:ext cx="365760" cy="36576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Image 2" descr="/tmp/icon_33.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18104" y="1728216"/>
            <a:ext cx="182880" cy="182880"/>
          </a:xfrm>
          <a:prstGeom prst="rect">
            <a:avLst/>
          </a:prstGeom>
        </p:spPr>
      </p:pic>
      <p:sp>
        <p:nvSpPr>
          <p:cNvPr id="14" name="Text 9"/>
          <p:cNvSpPr/>
          <p:nvPr/>
        </p:nvSpPr>
        <p:spPr>
          <a:xfrm>
            <a:off x="3520440" y="1517904"/>
            <a:ext cx="1508760" cy="603504"/>
          </a:xfrm>
          <a:prstGeom prst="rect">
            <a:avLst/>
          </a:prstGeom>
          <a:noFill/>
          <a:ln/>
        </p:spPr>
        <p:txBody>
          <a:bodyPr wrap="square" lIns="0" tIns="0" rIns="0" bIns="0" rtlCol="0" anchor="ctr"/>
          <a:lstStyle/>
          <a:p>
            <a:r>
              <a:rPr lang="en-US" b="1" dirty="0">
                <a:solidFill>
                  <a:srgbClr val="010131"/>
                </a:solidFill>
                <a:latin typeface="Open Sans" pitchFamily="34" charset="0"/>
                <a:ea typeface="Open Sans" pitchFamily="34" charset="-122"/>
                <a:cs typeface="Open Sans" pitchFamily="34" charset="-120"/>
              </a:rPr>
              <a:t>Manager</a:t>
            </a:r>
          </a:p>
        </p:txBody>
      </p:sp>
      <p:sp>
        <p:nvSpPr>
          <p:cNvPr id="15" name="Shape 10"/>
          <p:cNvSpPr/>
          <p:nvPr/>
        </p:nvSpPr>
        <p:spPr>
          <a:xfrm>
            <a:off x="457200" y="2231136"/>
            <a:ext cx="2240280" cy="603504"/>
          </a:xfrm>
          <a:prstGeom prst="roundRect">
            <a:avLst>
              <a:gd name="adj" fmla="val 1212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1"/>
          <p:cNvSpPr/>
          <p:nvPr/>
        </p:nvSpPr>
        <p:spPr>
          <a:xfrm>
            <a:off x="603504" y="2350008"/>
            <a:ext cx="365760" cy="36576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7" name="Image 3" descr="/tmp/icon_34.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4944" y="2441448"/>
            <a:ext cx="182880" cy="182880"/>
          </a:xfrm>
          <a:prstGeom prst="rect">
            <a:avLst/>
          </a:prstGeom>
        </p:spPr>
      </p:pic>
      <p:sp>
        <p:nvSpPr>
          <p:cNvPr id="18" name="Text 12"/>
          <p:cNvSpPr/>
          <p:nvPr/>
        </p:nvSpPr>
        <p:spPr>
          <a:xfrm>
            <a:off x="1097280" y="2231136"/>
            <a:ext cx="1508760" cy="603504"/>
          </a:xfrm>
          <a:prstGeom prst="rect">
            <a:avLst/>
          </a:prstGeom>
          <a:noFill/>
          <a:ln/>
        </p:spPr>
        <p:txBody>
          <a:bodyPr wrap="square" lIns="0" tIns="0" rIns="0" bIns="0" rtlCol="0" anchor="ctr"/>
          <a:lstStyle/>
          <a:p>
            <a:r>
              <a:rPr lang="en-US" b="1" dirty="0">
                <a:solidFill>
                  <a:srgbClr val="010131"/>
                </a:solidFill>
                <a:latin typeface="Open Sans" pitchFamily="34" charset="0"/>
                <a:ea typeface="Open Sans" pitchFamily="34" charset="-122"/>
                <a:cs typeface="Open Sans" pitchFamily="34" charset="-120"/>
              </a:rPr>
              <a:t>Peers</a:t>
            </a:r>
          </a:p>
        </p:txBody>
      </p:sp>
      <p:sp>
        <p:nvSpPr>
          <p:cNvPr id="19" name="Shape 13"/>
          <p:cNvSpPr/>
          <p:nvPr/>
        </p:nvSpPr>
        <p:spPr>
          <a:xfrm>
            <a:off x="2880360" y="2231136"/>
            <a:ext cx="2240280" cy="603504"/>
          </a:xfrm>
          <a:prstGeom prst="roundRect">
            <a:avLst>
              <a:gd name="adj" fmla="val 1212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4"/>
          <p:cNvSpPr/>
          <p:nvPr/>
        </p:nvSpPr>
        <p:spPr>
          <a:xfrm>
            <a:off x="3026664" y="2350008"/>
            <a:ext cx="365760" cy="36576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Image 4" descr="/tmp/icon_35.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18104" y="2441448"/>
            <a:ext cx="182880" cy="182880"/>
          </a:xfrm>
          <a:prstGeom prst="rect">
            <a:avLst/>
          </a:prstGeom>
        </p:spPr>
      </p:pic>
      <p:sp>
        <p:nvSpPr>
          <p:cNvPr id="22" name="Text 15"/>
          <p:cNvSpPr/>
          <p:nvPr/>
        </p:nvSpPr>
        <p:spPr>
          <a:xfrm>
            <a:off x="3520440" y="2231136"/>
            <a:ext cx="1508760" cy="603504"/>
          </a:xfrm>
          <a:prstGeom prst="rect">
            <a:avLst/>
          </a:prstGeom>
          <a:noFill/>
          <a:ln/>
        </p:spPr>
        <p:txBody>
          <a:bodyPr wrap="square" lIns="0" tIns="0" rIns="0" bIns="0" rtlCol="0" anchor="ctr"/>
          <a:lstStyle/>
          <a:p>
            <a:r>
              <a:rPr lang="en-US" b="1" dirty="0">
                <a:solidFill>
                  <a:srgbClr val="010131"/>
                </a:solidFill>
                <a:latin typeface="Open Sans" pitchFamily="34" charset="0"/>
                <a:ea typeface="Open Sans" pitchFamily="34" charset="-122"/>
                <a:cs typeface="Open Sans" pitchFamily="34" charset="-120"/>
              </a:rPr>
              <a:t>Direct Reports</a:t>
            </a:r>
          </a:p>
        </p:txBody>
      </p:sp>
      <p:sp>
        <p:nvSpPr>
          <p:cNvPr id="23" name="Text 16"/>
          <p:cNvSpPr/>
          <p:nvPr/>
        </p:nvSpPr>
        <p:spPr>
          <a:xfrm>
            <a:off x="457200" y="3054096"/>
            <a:ext cx="466344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Your corporate values and leadership competencies become behavioural items. Anonymity thresholds protect honest feedback.</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7"/>
          <p:cNvSpPr/>
          <p:nvPr/>
        </p:nvSpPr>
        <p:spPr>
          <a:xfrm>
            <a:off x="5440680" y="1207008"/>
            <a:ext cx="329184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TWO LAYERS OF INSIGHT</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hape 18"/>
          <p:cNvSpPr/>
          <p:nvPr/>
        </p:nvSpPr>
        <p:spPr>
          <a:xfrm>
            <a:off x="5440680" y="1517904"/>
            <a:ext cx="3246120" cy="804672"/>
          </a:xfrm>
          <a:prstGeom prst="roundRect">
            <a:avLst>
              <a:gd name="adj" fmla="val 909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19"/>
          <p:cNvSpPr/>
          <p:nvPr/>
        </p:nvSpPr>
        <p:spPr>
          <a:xfrm>
            <a:off x="5605272" y="1737360"/>
            <a:ext cx="384048" cy="384048"/>
          </a:xfrm>
          <a:prstGeom prst="ellipse">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Image 5" descr="/tmp/icon_36.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705856" y="1837944"/>
            <a:ext cx="182880" cy="182880"/>
          </a:xfrm>
          <a:prstGeom prst="rect">
            <a:avLst/>
          </a:prstGeom>
        </p:spPr>
      </p:pic>
      <p:sp>
        <p:nvSpPr>
          <p:cNvPr id="28" name="Text 20"/>
          <p:cNvSpPr/>
          <p:nvPr/>
        </p:nvSpPr>
        <p:spPr>
          <a:xfrm>
            <a:off x="6126480" y="1627632"/>
            <a:ext cx="246888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Per-leader development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1"/>
          <p:cNvSpPr/>
          <p:nvPr/>
        </p:nvSpPr>
        <p:spPr>
          <a:xfrm>
            <a:off x="6126480" y="1883664"/>
            <a:ext cx="2487168"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A development-grade report and an Individual Development Plan for each leader.</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2"/>
          <p:cNvSpPr/>
          <p:nvPr/>
        </p:nvSpPr>
        <p:spPr>
          <a:xfrm>
            <a:off x="5440680" y="2432304"/>
            <a:ext cx="3246120" cy="804672"/>
          </a:xfrm>
          <a:prstGeom prst="roundRect">
            <a:avLst>
              <a:gd name="adj" fmla="val 909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hape 23"/>
          <p:cNvSpPr/>
          <p:nvPr/>
        </p:nvSpPr>
        <p:spPr>
          <a:xfrm>
            <a:off x="5605272" y="2651760"/>
            <a:ext cx="384048" cy="384048"/>
          </a:xfrm>
          <a:prstGeom prst="ellipse">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2" name="Image 6" descr="/tmp/icon_37.sv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705856" y="2752344"/>
            <a:ext cx="182880" cy="182880"/>
          </a:xfrm>
          <a:prstGeom prst="rect">
            <a:avLst/>
          </a:prstGeom>
        </p:spPr>
      </p:pic>
      <p:sp>
        <p:nvSpPr>
          <p:cNvPr id="33" name="Text 24"/>
          <p:cNvSpPr/>
          <p:nvPr/>
        </p:nvSpPr>
        <p:spPr>
          <a:xfrm>
            <a:off x="6126480" y="2542032"/>
            <a:ext cx="2560320" cy="256032"/>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Organization cohort view</a:t>
            </a:r>
          </a:p>
        </p:txBody>
      </p:sp>
      <p:sp>
        <p:nvSpPr>
          <p:cNvPr id="34" name="Text 25"/>
          <p:cNvSpPr/>
          <p:nvPr/>
        </p:nvSpPr>
        <p:spPr>
          <a:xfrm>
            <a:off x="6126480" y="2798064"/>
            <a:ext cx="2606040"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An org-wide culture view that surfaces the strengths and blind spots shaping your culture.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hape 26"/>
          <p:cNvSpPr/>
          <p:nvPr/>
        </p:nvSpPr>
        <p:spPr>
          <a:xfrm>
            <a:off x="5440680" y="3383280"/>
            <a:ext cx="3246120" cy="548640"/>
          </a:xfrm>
          <a:prstGeom prst="roundRect">
            <a:avLst>
              <a:gd name="adj" fmla="val 13333"/>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27"/>
          <p:cNvSpPr/>
          <p:nvPr/>
        </p:nvSpPr>
        <p:spPr>
          <a:xfrm>
            <a:off x="5605272" y="3383280"/>
            <a:ext cx="292608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Bilingual. Raters arrive by secure token, no account needed.</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hape 28"/>
          <p:cNvSpPr/>
          <p:nvPr/>
        </p:nvSpPr>
        <p:spPr>
          <a:xfrm>
            <a:off x="365760" y="4882896"/>
            <a:ext cx="1367028"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29"/>
          <p:cNvSpPr/>
          <p:nvPr/>
        </p:nvSpPr>
        <p:spPr>
          <a:xfrm>
            <a:off x="365760" y="4882896"/>
            <a:ext cx="1367028"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REFLECT 360®</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Text 30"/>
          <p:cNvSpPr/>
          <p:nvPr/>
        </p:nvSpPr>
        <p:spPr>
          <a:xfrm>
            <a:off x="1869948"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PageNumber">
            <a:extLst>
              <a:ext uri="{FF2B5EF4-FFF2-40B4-BE49-F238E27FC236}">
                <a16:creationId xmlns:a16="http://schemas.microsoft.com/office/drawing/2014/main" id="{ECB16D00-FBC5-4444-BAD1-544C915E60B6}"/>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24</a:t>
            </a:r>
          </a:p>
        </p:txBody>
      </p:sp>
    </p:spTree>
    <p:extLst>
      <p:ext uri="{BB962C8B-B14F-4D97-AF65-F5344CB8AC3E}">
        <p14:creationId xmlns:p14="http://schemas.microsoft.com/office/powerpoint/2010/main" val="2608968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white-logo.png"/>
          <p:cNvPicPr>
            <a:picLocks noChangeAspect="1"/>
          </p:cNvPicPr>
          <p:nvPr/>
        </p:nvPicPr>
        <p:blipFill>
          <a:blip r:embed="rId2"/>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SERVICE 07  ·  BEHAVIOURAL SELF-ASSESSMENT</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Persona®: the self view of 41 competencies</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310896" y="1188720"/>
            <a:ext cx="1993392" cy="914400"/>
          </a:xfrm>
          <a:prstGeom prst="roundRect">
            <a:avLst>
              <a:gd name="adj" fmla="val 8000"/>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310896" y="1280160"/>
            <a:ext cx="1993392"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41</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402336" y="1755648"/>
            <a:ext cx="1810512"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Competencies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2487168" y="1188720"/>
            <a:ext cx="1993392" cy="914400"/>
          </a:xfrm>
          <a:prstGeom prst="roundRect">
            <a:avLst>
              <a:gd name="adj" fmla="val 8000"/>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7"/>
          <p:cNvSpPr/>
          <p:nvPr/>
        </p:nvSpPr>
        <p:spPr>
          <a:xfrm>
            <a:off x="2487168" y="1280160"/>
            <a:ext cx="1993392"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Self</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2578608" y="1755648"/>
            <a:ext cx="1810512"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Rating lens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4663440" y="1188720"/>
            <a:ext cx="1993392" cy="914400"/>
          </a:xfrm>
          <a:prstGeom prst="roundRect">
            <a:avLst>
              <a:gd name="adj" fmla="val 8000"/>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4663440" y="1280160"/>
            <a:ext cx="1993392"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360°</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4754880" y="1755648"/>
            <a:ext cx="1810512"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Shared framework</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2"/>
          <p:cNvSpPr/>
          <p:nvPr/>
        </p:nvSpPr>
        <p:spPr>
          <a:xfrm>
            <a:off x="6839712" y="1188720"/>
            <a:ext cx="1993392" cy="914400"/>
          </a:xfrm>
          <a:prstGeom prst="roundRect">
            <a:avLst>
              <a:gd name="adj" fmla="val 8000"/>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3"/>
          <p:cNvSpPr/>
          <p:nvPr/>
        </p:nvSpPr>
        <p:spPr>
          <a:xfrm>
            <a:off x="6839712" y="1280160"/>
            <a:ext cx="1993392"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100%</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4"/>
          <p:cNvSpPr/>
          <p:nvPr/>
        </p:nvSpPr>
        <p:spPr>
          <a:xfrm>
            <a:off x="6931152" y="1755648"/>
            <a:ext cx="1810512"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Self-rated</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5"/>
          <p:cNvSpPr/>
          <p:nvPr/>
        </p:nvSpPr>
        <p:spPr>
          <a:xfrm>
            <a:off x="365760" y="2286000"/>
            <a:ext cx="4114800" cy="841248"/>
          </a:xfrm>
          <a:prstGeom prst="roundRect">
            <a:avLst>
              <a:gd name="adj" fmla="val 8696"/>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6"/>
          <p:cNvSpPr/>
          <p:nvPr/>
        </p:nvSpPr>
        <p:spPr>
          <a:xfrm>
            <a:off x="548640" y="2523744"/>
            <a:ext cx="384048" cy="384048"/>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Image 1" descr="/tmp/icon_38.sv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9224" y="2624328"/>
            <a:ext cx="182880" cy="182880"/>
          </a:xfrm>
          <a:prstGeom prst="rect">
            <a:avLst/>
          </a:prstGeom>
        </p:spPr>
      </p:pic>
      <p:sp>
        <p:nvSpPr>
          <p:cNvPr id="21" name="Text 17"/>
          <p:cNvSpPr/>
          <p:nvPr/>
        </p:nvSpPr>
        <p:spPr>
          <a:xfrm>
            <a:off x="1078992" y="2395728"/>
            <a:ext cx="329184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41 competencies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8"/>
          <p:cNvSpPr/>
          <p:nvPr/>
        </p:nvSpPr>
        <p:spPr>
          <a:xfrm>
            <a:off x="1078992" y="2651760"/>
            <a:ext cx="3246120" cy="4206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The individual self-rates across the full competency framework.</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9"/>
          <p:cNvSpPr/>
          <p:nvPr/>
        </p:nvSpPr>
        <p:spPr>
          <a:xfrm>
            <a:off x="4663440" y="2286000"/>
            <a:ext cx="4114800" cy="841248"/>
          </a:xfrm>
          <a:prstGeom prst="roundRect">
            <a:avLst>
              <a:gd name="adj" fmla="val 8696"/>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0"/>
          <p:cNvSpPr/>
          <p:nvPr/>
        </p:nvSpPr>
        <p:spPr>
          <a:xfrm>
            <a:off x="4846320" y="2523744"/>
            <a:ext cx="384048" cy="384048"/>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5" name="Image 2" descr="/tmp/icon_39.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46904" y="2624328"/>
            <a:ext cx="182880" cy="182880"/>
          </a:xfrm>
          <a:prstGeom prst="rect">
            <a:avLst/>
          </a:prstGeom>
        </p:spPr>
      </p:pic>
      <p:sp>
        <p:nvSpPr>
          <p:cNvPr id="26" name="Text 21"/>
          <p:cNvSpPr/>
          <p:nvPr/>
        </p:nvSpPr>
        <p:spPr>
          <a:xfrm>
            <a:off x="5376672" y="2395728"/>
            <a:ext cx="3291840" cy="256032"/>
          </a:xfrm>
          <a:prstGeom prst="rect">
            <a:avLst/>
          </a:prstGeom>
          <a:noFill/>
          <a:ln/>
        </p:spPr>
        <p:txBody>
          <a:bodyPr wrap="square" lIns="0" tIns="0" rIns="0" bIns="0" rtlCol="0" anchor="ctr"/>
          <a:lstStyle/>
          <a:p>
            <a:r>
              <a:rPr lang="en-US" sz="1600" b="1" dirty="0">
                <a:solidFill>
                  <a:srgbClr val="FFFFFF"/>
                </a:solidFill>
                <a:latin typeface="Open Sans" pitchFamily="34" charset="0"/>
                <a:ea typeface="Open Sans" pitchFamily="34" charset="-122"/>
                <a:cs typeface="Open Sans" pitchFamily="34" charset="-120"/>
              </a:rPr>
              <a:t>A self-assessment</a:t>
            </a:r>
          </a:p>
        </p:txBody>
      </p:sp>
      <p:sp>
        <p:nvSpPr>
          <p:cNvPr id="27" name="Text 22"/>
          <p:cNvSpPr/>
          <p:nvPr/>
        </p:nvSpPr>
        <p:spPr>
          <a:xfrm>
            <a:off x="5376672" y="2651760"/>
            <a:ext cx="3246120" cy="4206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The inside view that complements the 360's outside view.</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hape 23"/>
          <p:cNvSpPr/>
          <p:nvPr/>
        </p:nvSpPr>
        <p:spPr>
          <a:xfrm>
            <a:off x="365760" y="3273552"/>
            <a:ext cx="4114800" cy="841248"/>
          </a:xfrm>
          <a:prstGeom prst="roundRect">
            <a:avLst>
              <a:gd name="adj" fmla="val 8696"/>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4"/>
          <p:cNvSpPr/>
          <p:nvPr/>
        </p:nvSpPr>
        <p:spPr>
          <a:xfrm>
            <a:off x="548640" y="3511296"/>
            <a:ext cx="384048" cy="384048"/>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0" name="Image 3" descr="/tmp/icon_40.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9224" y="3611880"/>
            <a:ext cx="182880" cy="182880"/>
          </a:xfrm>
          <a:prstGeom prst="rect">
            <a:avLst/>
          </a:prstGeom>
        </p:spPr>
      </p:pic>
      <p:sp>
        <p:nvSpPr>
          <p:cNvPr id="31" name="Text 25"/>
          <p:cNvSpPr/>
          <p:nvPr/>
        </p:nvSpPr>
        <p:spPr>
          <a:xfrm>
            <a:off x="1078992" y="3383280"/>
            <a:ext cx="3291840" cy="256032"/>
          </a:xfrm>
          <a:prstGeom prst="rect">
            <a:avLst/>
          </a:prstGeom>
          <a:noFill/>
          <a:ln/>
        </p:spPr>
        <p:txBody>
          <a:bodyPr wrap="square" lIns="0" tIns="0" rIns="0" bIns="0" rtlCol="0" anchor="ctr"/>
          <a:lstStyle/>
          <a:p>
            <a:r>
              <a:rPr lang="en-US" sz="1600" b="1" dirty="0">
                <a:solidFill>
                  <a:srgbClr val="FFFFFF"/>
                </a:solidFill>
                <a:latin typeface="Open Sans" pitchFamily="34" charset="0"/>
                <a:ea typeface="Open Sans" pitchFamily="34" charset="-122"/>
                <a:cs typeface="Open Sans" pitchFamily="34" charset="-120"/>
              </a:rPr>
              <a:t>Shared with Reflect 360®</a:t>
            </a:r>
          </a:p>
        </p:txBody>
      </p:sp>
      <p:sp>
        <p:nvSpPr>
          <p:cNvPr id="32" name="Text 26"/>
          <p:cNvSpPr/>
          <p:nvPr/>
        </p:nvSpPr>
        <p:spPr>
          <a:xfrm>
            <a:off x="1078992" y="3639312"/>
            <a:ext cx="3246120" cy="4206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Identical items, so self and multi-rater scores compare directly.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hape 27"/>
          <p:cNvSpPr/>
          <p:nvPr/>
        </p:nvSpPr>
        <p:spPr>
          <a:xfrm>
            <a:off x="4663440" y="3273552"/>
            <a:ext cx="4114800" cy="841248"/>
          </a:xfrm>
          <a:prstGeom prst="roundRect">
            <a:avLst>
              <a:gd name="adj" fmla="val 8696"/>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28"/>
          <p:cNvSpPr/>
          <p:nvPr/>
        </p:nvSpPr>
        <p:spPr>
          <a:xfrm>
            <a:off x="4846320" y="3511296"/>
            <a:ext cx="384048" cy="384048"/>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5" name="Image 4" descr="/tmp/icon_41.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46904" y="3611880"/>
            <a:ext cx="182880" cy="182880"/>
          </a:xfrm>
          <a:prstGeom prst="rect">
            <a:avLst/>
          </a:prstGeom>
        </p:spPr>
      </p:pic>
      <p:sp>
        <p:nvSpPr>
          <p:cNvPr id="36" name="Text 29"/>
          <p:cNvSpPr/>
          <p:nvPr/>
        </p:nvSpPr>
        <p:spPr>
          <a:xfrm>
            <a:off x="5376672" y="3383280"/>
            <a:ext cx="3291840" cy="256032"/>
          </a:xfrm>
          <a:prstGeom prst="rect">
            <a:avLst/>
          </a:prstGeom>
          <a:noFill/>
          <a:ln/>
        </p:spPr>
        <p:txBody>
          <a:bodyPr wrap="square" lIns="0" tIns="0" rIns="0" bIns="0" rtlCol="0" anchor="ctr"/>
          <a:lstStyle/>
          <a:p>
            <a:r>
              <a:rPr lang="en-US" sz="1600" b="1" dirty="0">
                <a:solidFill>
                  <a:srgbClr val="FFFFFF"/>
                </a:solidFill>
                <a:latin typeface="Open Sans" pitchFamily="34" charset="0"/>
                <a:ea typeface="Open Sans" pitchFamily="34" charset="-122"/>
                <a:cs typeface="Open Sans" pitchFamily="34" charset="-120"/>
              </a:rPr>
              <a:t>Feeds Succession Readiness</a:t>
            </a:r>
          </a:p>
        </p:txBody>
      </p:sp>
      <p:sp>
        <p:nvSpPr>
          <p:cNvPr id="37" name="Text 30"/>
          <p:cNvSpPr/>
          <p:nvPr/>
        </p:nvSpPr>
        <p:spPr>
          <a:xfrm>
            <a:off x="5376672" y="3639312"/>
            <a:ext cx="3246120" cy="4206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The self input that informs succession decisions.</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31"/>
          <p:cNvSpPr/>
          <p:nvPr/>
        </p:nvSpPr>
        <p:spPr>
          <a:xfrm>
            <a:off x="457200" y="4224528"/>
            <a:ext cx="822960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A behavioural self-assessment across the same 41 competencies as Reflect 360®, the self view that feeds Succession Readiness.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hape 32"/>
          <p:cNvSpPr/>
          <p:nvPr/>
        </p:nvSpPr>
        <p:spPr>
          <a:xfrm>
            <a:off x="365760" y="4882896"/>
            <a:ext cx="1463040"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 33"/>
          <p:cNvSpPr/>
          <p:nvPr/>
        </p:nvSpPr>
        <p:spPr>
          <a:xfrm>
            <a:off x="365760" y="4882896"/>
            <a:ext cx="1463040"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PERSONA</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4"/>
          <p:cNvSpPr/>
          <p:nvPr/>
        </p:nvSpPr>
        <p:spPr>
          <a:xfrm>
            <a:off x="1965960"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PageNumber">
            <a:extLst>
              <a:ext uri="{FF2B5EF4-FFF2-40B4-BE49-F238E27FC236}">
                <a16:creationId xmlns:a16="http://schemas.microsoft.com/office/drawing/2014/main" id="{CAB0451B-FAF6-4849-96E6-1311B991653A}"/>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25</a:t>
            </a:r>
          </a:p>
        </p:txBody>
      </p:sp>
    </p:spTree>
    <p:extLst>
      <p:ext uri="{BB962C8B-B14F-4D97-AF65-F5344CB8AC3E}">
        <p14:creationId xmlns:p14="http://schemas.microsoft.com/office/powerpoint/2010/main" val="1677004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SERVICE 08  ·  AR COMPASS DIAGNOSTIC</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AI Readiness®: where you stand on AI</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310896" y="1188720"/>
            <a:ext cx="1993392" cy="914400"/>
          </a:xfrm>
          <a:prstGeom prst="roundRect">
            <a:avLst>
              <a:gd name="adj" fmla="val 8000"/>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310896" y="1280160"/>
            <a:ext cx="1993392"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8</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402336" y="1755648"/>
            <a:ext cx="1810512"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Readiness pillars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2487168" y="1188720"/>
            <a:ext cx="1993392" cy="914400"/>
          </a:xfrm>
          <a:prstGeom prst="roundRect">
            <a:avLst>
              <a:gd name="adj" fmla="val 8000"/>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7"/>
          <p:cNvSpPr/>
          <p:nvPr/>
        </p:nvSpPr>
        <p:spPr>
          <a:xfrm>
            <a:off x="2487168" y="1280160"/>
            <a:ext cx="1993392"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16</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2578608" y="1755648"/>
            <a:ext cx="1810512"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GCC frameworks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4663440" y="1188720"/>
            <a:ext cx="1993392" cy="914400"/>
          </a:xfrm>
          <a:prstGeom prst="roundRect">
            <a:avLst>
              <a:gd name="adj" fmla="val 8000"/>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4663440" y="1280160"/>
            <a:ext cx="1993392"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56</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4754880" y="1755648"/>
            <a:ext cx="1810512"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Compliance requirements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2"/>
          <p:cNvSpPr/>
          <p:nvPr/>
        </p:nvSpPr>
        <p:spPr>
          <a:xfrm>
            <a:off x="6839712" y="1188720"/>
            <a:ext cx="1993392" cy="914400"/>
          </a:xfrm>
          <a:prstGeom prst="roundRect">
            <a:avLst>
              <a:gd name="adj" fmla="val 8000"/>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3"/>
          <p:cNvSpPr/>
          <p:nvPr/>
        </p:nvSpPr>
        <p:spPr>
          <a:xfrm>
            <a:off x="6839712" y="1280160"/>
            <a:ext cx="1993392"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60</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4"/>
          <p:cNvSpPr/>
          <p:nvPr/>
        </p:nvSpPr>
        <p:spPr>
          <a:xfrm>
            <a:off x="6931152" y="1755648"/>
            <a:ext cx="1810512"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Report pages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5"/>
          <p:cNvSpPr/>
          <p:nvPr/>
        </p:nvSpPr>
        <p:spPr>
          <a:xfrm>
            <a:off x="365760" y="2286000"/>
            <a:ext cx="4114800" cy="841248"/>
          </a:xfrm>
          <a:prstGeom prst="roundRect">
            <a:avLst>
              <a:gd name="adj" fmla="val 8696"/>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6"/>
          <p:cNvSpPr/>
          <p:nvPr/>
        </p:nvSpPr>
        <p:spPr>
          <a:xfrm>
            <a:off x="548640" y="2523744"/>
            <a:ext cx="384048" cy="384048"/>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Image 1" descr="/tmp/icon_38.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9224" y="2624328"/>
            <a:ext cx="182880" cy="182880"/>
          </a:xfrm>
          <a:prstGeom prst="rect">
            <a:avLst/>
          </a:prstGeom>
        </p:spPr>
      </p:pic>
      <p:sp>
        <p:nvSpPr>
          <p:cNvPr id="21" name="Text 17"/>
          <p:cNvSpPr/>
          <p:nvPr/>
        </p:nvSpPr>
        <p:spPr>
          <a:xfrm>
            <a:off x="1078992" y="2395728"/>
            <a:ext cx="329184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8-pillar scoring engine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8"/>
          <p:cNvSpPr/>
          <p:nvPr/>
        </p:nvSpPr>
        <p:spPr>
          <a:xfrm>
            <a:off x="1078992" y="2651760"/>
            <a:ext cx="3246120" cy="4206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Weighted maturity scores, benchmark gaps, perception-vs-reality and peer medians.</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9"/>
          <p:cNvSpPr/>
          <p:nvPr/>
        </p:nvSpPr>
        <p:spPr>
          <a:xfrm>
            <a:off x="4663440" y="2286000"/>
            <a:ext cx="4114800" cy="841248"/>
          </a:xfrm>
          <a:prstGeom prst="roundRect">
            <a:avLst>
              <a:gd name="adj" fmla="val 8696"/>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0"/>
          <p:cNvSpPr/>
          <p:nvPr/>
        </p:nvSpPr>
        <p:spPr>
          <a:xfrm>
            <a:off x="4846320" y="2523744"/>
            <a:ext cx="384048" cy="384048"/>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5" name="Image 2" descr="/tmp/icon_39.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46904" y="2624328"/>
            <a:ext cx="182880" cy="182880"/>
          </a:xfrm>
          <a:prstGeom prst="rect">
            <a:avLst/>
          </a:prstGeom>
        </p:spPr>
      </p:pic>
      <p:sp>
        <p:nvSpPr>
          <p:cNvPr id="26" name="Text 21"/>
          <p:cNvSpPr/>
          <p:nvPr/>
        </p:nvSpPr>
        <p:spPr>
          <a:xfrm>
            <a:off x="5376672" y="2395728"/>
            <a:ext cx="3291840" cy="256032"/>
          </a:xfrm>
          <a:prstGeom prst="rect">
            <a:avLst/>
          </a:prstGeom>
          <a:noFill/>
          <a:ln/>
        </p:spPr>
        <p:txBody>
          <a:bodyPr wrap="square" lIns="0" tIns="0" rIns="0" bIns="0" rtlCol="0" anchor="ctr"/>
          <a:lstStyle/>
          <a:p>
            <a:r>
              <a:rPr lang="en-US" sz="1600" b="1" dirty="0">
                <a:solidFill>
                  <a:srgbClr val="FFFFFF"/>
                </a:solidFill>
                <a:latin typeface="Open Sans" pitchFamily="34" charset="0"/>
                <a:ea typeface="Open Sans" pitchFamily="34" charset="-122"/>
                <a:cs typeface="Open Sans" pitchFamily="34" charset="-120"/>
              </a:rPr>
              <a:t>GCC regulatory Calibration</a:t>
            </a:r>
          </a:p>
        </p:txBody>
      </p:sp>
      <p:sp>
        <p:nvSpPr>
          <p:cNvPr id="27" name="Text 22"/>
          <p:cNvSpPr/>
          <p:nvPr/>
        </p:nvSpPr>
        <p:spPr>
          <a:xfrm>
            <a:off x="5376672" y="2651760"/>
            <a:ext cx="3246120" cy="4206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Frameworks for UAE and Saudi: PDPL, NCA ECC, SDAIA NDGF, DCAI, ADDA, Vision 2030.</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hape 23"/>
          <p:cNvSpPr/>
          <p:nvPr/>
        </p:nvSpPr>
        <p:spPr>
          <a:xfrm>
            <a:off x="365760" y="3273552"/>
            <a:ext cx="4114800" cy="841248"/>
          </a:xfrm>
          <a:prstGeom prst="roundRect">
            <a:avLst>
              <a:gd name="adj" fmla="val 8696"/>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4"/>
          <p:cNvSpPr/>
          <p:nvPr/>
        </p:nvSpPr>
        <p:spPr>
          <a:xfrm>
            <a:off x="548640" y="3511296"/>
            <a:ext cx="384048" cy="384048"/>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0" name="Image 3" descr="/tmp/icon_40.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9224" y="3611880"/>
            <a:ext cx="182880" cy="182880"/>
          </a:xfrm>
          <a:prstGeom prst="rect">
            <a:avLst/>
          </a:prstGeom>
        </p:spPr>
      </p:pic>
      <p:sp>
        <p:nvSpPr>
          <p:cNvPr id="31" name="Text 25"/>
          <p:cNvSpPr/>
          <p:nvPr/>
        </p:nvSpPr>
        <p:spPr>
          <a:xfrm>
            <a:off x="1078992" y="3383280"/>
            <a:ext cx="3291840" cy="256032"/>
          </a:xfrm>
          <a:prstGeom prst="rect">
            <a:avLst/>
          </a:prstGeom>
          <a:noFill/>
          <a:ln/>
        </p:spPr>
        <p:txBody>
          <a:bodyPr wrap="square" lIns="0" tIns="0" rIns="0" bIns="0" rtlCol="0" anchor="ctr"/>
          <a:lstStyle/>
          <a:p>
            <a:r>
              <a:rPr lang="en-US" sz="1600" b="1" dirty="0">
                <a:solidFill>
                  <a:srgbClr val="FFFFFF"/>
                </a:solidFill>
                <a:latin typeface="Open Sans" pitchFamily="34" charset="0"/>
                <a:ea typeface="Open Sans" pitchFamily="34" charset="-122"/>
                <a:cs typeface="Open Sans" pitchFamily="34" charset="-120"/>
              </a:rPr>
              <a:t>Bilingual by design</a:t>
            </a:r>
          </a:p>
        </p:txBody>
      </p:sp>
      <p:sp>
        <p:nvSpPr>
          <p:cNvPr id="32" name="Text 26"/>
          <p:cNvSpPr/>
          <p:nvPr/>
        </p:nvSpPr>
        <p:spPr>
          <a:xfrm>
            <a:off x="1078992" y="3639312"/>
            <a:ext cx="3246120" cy="4206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Arabic / English respondent form and a three-mode PDF: EN, AR, or side-by-side.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hape 27"/>
          <p:cNvSpPr/>
          <p:nvPr/>
        </p:nvSpPr>
        <p:spPr>
          <a:xfrm>
            <a:off x="4663440" y="3273552"/>
            <a:ext cx="4114800" cy="841248"/>
          </a:xfrm>
          <a:prstGeom prst="roundRect">
            <a:avLst>
              <a:gd name="adj" fmla="val 8696"/>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28"/>
          <p:cNvSpPr/>
          <p:nvPr/>
        </p:nvSpPr>
        <p:spPr>
          <a:xfrm>
            <a:off x="4846320" y="3511296"/>
            <a:ext cx="384048" cy="384048"/>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5" name="Image 4" descr="/tmp/icon_41.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946904" y="3611880"/>
            <a:ext cx="182880" cy="182880"/>
          </a:xfrm>
          <a:prstGeom prst="rect">
            <a:avLst/>
          </a:prstGeom>
        </p:spPr>
      </p:pic>
      <p:sp>
        <p:nvSpPr>
          <p:cNvPr id="36" name="Text 29"/>
          <p:cNvSpPr/>
          <p:nvPr/>
        </p:nvSpPr>
        <p:spPr>
          <a:xfrm>
            <a:off x="5376672" y="3383280"/>
            <a:ext cx="3291840" cy="256032"/>
          </a:xfrm>
          <a:prstGeom prst="rect">
            <a:avLst/>
          </a:prstGeom>
          <a:noFill/>
          <a:ln/>
        </p:spPr>
        <p:txBody>
          <a:bodyPr wrap="square" lIns="0" tIns="0" rIns="0" bIns="0" rtlCol="0" anchor="ctr"/>
          <a:lstStyle/>
          <a:p>
            <a:r>
              <a:rPr lang="en-US" sz="1600" b="1" dirty="0">
                <a:solidFill>
                  <a:srgbClr val="FFFFFF"/>
                </a:solidFill>
                <a:latin typeface="Open Sans" pitchFamily="34" charset="0"/>
                <a:ea typeface="Open Sans" pitchFamily="34" charset="-122"/>
                <a:cs typeface="Open Sans" pitchFamily="34" charset="-120"/>
              </a:rPr>
              <a:t>Evidence triangulation</a:t>
            </a:r>
          </a:p>
        </p:txBody>
      </p:sp>
      <p:sp>
        <p:nvSpPr>
          <p:cNvPr id="37" name="Text 30"/>
          <p:cNvSpPr/>
          <p:nvPr/>
        </p:nvSpPr>
        <p:spPr>
          <a:xfrm>
            <a:off x="5376672" y="3639312"/>
            <a:ext cx="3246120" cy="4206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Gap Detector, Shadow AI Alert, use-case inventory and consultant-validated scores.</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31"/>
          <p:cNvSpPr/>
          <p:nvPr/>
        </p:nvSpPr>
        <p:spPr>
          <a:xfrm>
            <a:off x="457200" y="4224528"/>
            <a:ext cx="822960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Built for Big-4 Caliber engagements, priced for the GCC. Plus a complimentary 5 to 7 minute Personal Snapshot for individuals.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hape 32"/>
          <p:cNvSpPr/>
          <p:nvPr/>
        </p:nvSpPr>
        <p:spPr>
          <a:xfrm>
            <a:off x="365760" y="4882896"/>
            <a:ext cx="1463040"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 33"/>
          <p:cNvSpPr/>
          <p:nvPr/>
        </p:nvSpPr>
        <p:spPr>
          <a:xfrm>
            <a:off x="365760" y="4882896"/>
            <a:ext cx="1463040"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AI READINESS</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4"/>
          <p:cNvSpPr/>
          <p:nvPr/>
        </p:nvSpPr>
        <p:spPr>
          <a:xfrm>
            <a:off x="1965960"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PageNumber">
            <a:extLst>
              <a:ext uri="{FF2B5EF4-FFF2-40B4-BE49-F238E27FC236}">
                <a16:creationId xmlns:a16="http://schemas.microsoft.com/office/drawing/2014/main" id="{CAB0451B-FAF6-4849-96E6-1311B991653A}"/>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26</a:t>
            </a:r>
          </a:p>
        </p:txBody>
      </p:sp>
    </p:spTree>
    <p:extLst>
      <p:ext uri="{BB962C8B-B14F-4D97-AF65-F5344CB8AC3E}">
        <p14:creationId xmlns:p14="http://schemas.microsoft.com/office/powerpoint/2010/main" val="3207931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THE VIFM ACADEMY</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From diagnosed gap to certified capability</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246888" y="1325880"/>
            <a:ext cx="1993392" cy="2240280"/>
          </a:xfrm>
          <a:prstGeom prst="roundRect">
            <a:avLst>
              <a:gd name="adj" fmla="val 412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1033272" y="1645920"/>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1" descr="/tmp/icon_42.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79576" y="1792224"/>
            <a:ext cx="310896" cy="310896"/>
          </a:xfrm>
          <a:prstGeom prst="rect">
            <a:avLst/>
          </a:prstGeom>
        </p:spPr>
      </p:pic>
      <p:sp>
        <p:nvSpPr>
          <p:cNvPr id="9" name="Text 5"/>
          <p:cNvSpPr/>
          <p:nvPr/>
        </p:nvSpPr>
        <p:spPr>
          <a:xfrm>
            <a:off x="448056" y="1554480"/>
            <a:ext cx="8229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0DFF4"/>
                </a:solidFill>
                <a:effectLst/>
                <a:uLnTx/>
                <a:uFillTx/>
                <a:latin typeface="Open Sans" pitchFamily="34" charset="0"/>
                <a:ea typeface="Open Sans" pitchFamily="34" charset="-122"/>
                <a:cs typeface="Open Sans" pitchFamily="34" charset="-120"/>
              </a:rPr>
              <a:t>01</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6"/>
          <p:cNvSpPr/>
          <p:nvPr/>
        </p:nvSpPr>
        <p:spPr>
          <a:xfrm>
            <a:off x="338328" y="2359152"/>
            <a:ext cx="1993392"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Recommend</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502920" y="2697480"/>
            <a:ext cx="1988820" cy="8229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Each gap maps to a named VIFM programme, automatically.</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Image 2" descr="/tmp/icon_43.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36292" y="2382012"/>
            <a:ext cx="155448" cy="219456"/>
          </a:xfrm>
          <a:prstGeom prst="rect">
            <a:avLst/>
          </a:prstGeom>
        </p:spPr>
      </p:pic>
      <p:sp>
        <p:nvSpPr>
          <p:cNvPr id="13" name="Shape 8"/>
          <p:cNvSpPr/>
          <p:nvPr/>
        </p:nvSpPr>
        <p:spPr>
          <a:xfrm>
            <a:off x="2496312" y="1371600"/>
            <a:ext cx="1993392" cy="2240280"/>
          </a:xfrm>
          <a:prstGeom prst="roundRect">
            <a:avLst>
              <a:gd name="adj" fmla="val 412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9"/>
          <p:cNvSpPr/>
          <p:nvPr/>
        </p:nvSpPr>
        <p:spPr>
          <a:xfrm>
            <a:off x="3191256" y="1645920"/>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Image 3" descr="/tmp/icon_44.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337560" y="1792224"/>
            <a:ext cx="310896" cy="310896"/>
          </a:xfrm>
          <a:prstGeom prst="rect">
            <a:avLst/>
          </a:prstGeom>
        </p:spPr>
      </p:pic>
      <p:sp>
        <p:nvSpPr>
          <p:cNvPr id="16" name="Text 10"/>
          <p:cNvSpPr/>
          <p:nvPr/>
        </p:nvSpPr>
        <p:spPr>
          <a:xfrm>
            <a:off x="2606040" y="1554480"/>
            <a:ext cx="8229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0DFF4"/>
                </a:solidFill>
                <a:effectLst/>
                <a:uLnTx/>
                <a:uFillTx/>
                <a:latin typeface="Open Sans" pitchFamily="34" charset="0"/>
                <a:ea typeface="Open Sans" pitchFamily="34" charset="-122"/>
                <a:cs typeface="Open Sans" pitchFamily="34" charset="-120"/>
              </a:rPr>
              <a:t>02</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1"/>
          <p:cNvSpPr/>
          <p:nvPr/>
        </p:nvSpPr>
        <p:spPr>
          <a:xfrm>
            <a:off x="2496312" y="2359152"/>
            <a:ext cx="1993392"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Enrol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2"/>
          <p:cNvSpPr/>
          <p:nvPr/>
        </p:nvSpPr>
        <p:spPr>
          <a:xfrm>
            <a:off x="2660904" y="2697480"/>
            <a:ext cx="1664208" cy="8229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Learners self-enrol or are assigned by the client.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 name="Image 4" descr="/tmp/icon_45.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94276" y="2382012"/>
            <a:ext cx="155448" cy="219456"/>
          </a:xfrm>
          <a:prstGeom prst="rect">
            <a:avLst/>
          </a:prstGeom>
        </p:spPr>
      </p:pic>
      <p:sp>
        <p:nvSpPr>
          <p:cNvPr id="20" name="Shape 13"/>
          <p:cNvSpPr/>
          <p:nvPr/>
        </p:nvSpPr>
        <p:spPr>
          <a:xfrm>
            <a:off x="4654296" y="1371600"/>
            <a:ext cx="1993392" cy="2240280"/>
          </a:xfrm>
          <a:prstGeom prst="roundRect">
            <a:avLst>
              <a:gd name="adj" fmla="val 412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4"/>
          <p:cNvSpPr/>
          <p:nvPr/>
        </p:nvSpPr>
        <p:spPr>
          <a:xfrm>
            <a:off x="5349240" y="1645920"/>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2" name="Image 5" descr="/tmp/icon_46.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495544" y="1792224"/>
            <a:ext cx="310896" cy="310896"/>
          </a:xfrm>
          <a:prstGeom prst="rect">
            <a:avLst/>
          </a:prstGeom>
        </p:spPr>
      </p:pic>
      <p:sp>
        <p:nvSpPr>
          <p:cNvPr id="23" name="Text 15"/>
          <p:cNvSpPr/>
          <p:nvPr/>
        </p:nvSpPr>
        <p:spPr>
          <a:xfrm>
            <a:off x="4764024" y="1554480"/>
            <a:ext cx="8229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0DFF4"/>
                </a:solidFill>
                <a:effectLst/>
                <a:uLnTx/>
                <a:uFillTx/>
                <a:latin typeface="Open Sans" pitchFamily="34" charset="0"/>
                <a:ea typeface="Open Sans" pitchFamily="34" charset="-122"/>
                <a:cs typeface="Open Sans" pitchFamily="34" charset="-120"/>
              </a:rPr>
              <a:t>03</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6"/>
          <p:cNvSpPr/>
          <p:nvPr/>
        </p:nvSpPr>
        <p:spPr>
          <a:xfrm>
            <a:off x="4654296" y="2359152"/>
            <a:ext cx="1993392"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Learn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17"/>
          <p:cNvSpPr/>
          <p:nvPr/>
        </p:nvSpPr>
        <p:spPr>
          <a:xfrm>
            <a:off x="4818888" y="2697480"/>
            <a:ext cx="1833372" cy="8229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Self-paced lessons with an AI knowledge-check per module.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6" name="Image 6" descr="/tmp/icon_47.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52260" y="2382012"/>
            <a:ext cx="155448" cy="219456"/>
          </a:xfrm>
          <a:prstGeom prst="rect">
            <a:avLst/>
          </a:prstGeom>
        </p:spPr>
      </p:pic>
      <p:sp>
        <p:nvSpPr>
          <p:cNvPr id="27" name="Shape 18"/>
          <p:cNvSpPr/>
          <p:nvPr/>
        </p:nvSpPr>
        <p:spPr>
          <a:xfrm>
            <a:off x="6812280" y="1371600"/>
            <a:ext cx="1993392" cy="2240280"/>
          </a:xfrm>
          <a:prstGeom prst="roundRect">
            <a:avLst>
              <a:gd name="adj" fmla="val 4128"/>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hape 19"/>
          <p:cNvSpPr/>
          <p:nvPr/>
        </p:nvSpPr>
        <p:spPr>
          <a:xfrm>
            <a:off x="7507224" y="1645920"/>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9" name="Image 7" descr="/tmp/icon_48.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53528" y="1792224"/>
            <a:ext cx="310896" cy="310896"/>
          </a:xfrm>
          <a:prstGeom prst="rect">
            <a:avLst/>
          </a:prstGeom>
        </p:spPr>
      </p:pic>
      <p:sp>
        <p:nvSpPr>
          <p:cNvPr id="30" name="Text 20"/>
          <p:cNvSpPr/>
          <p:nvPr/>
        </p:nvSpPr>
        <p:spPr>
          <a:xfrm>
            <a:off x="6922008" y="1554480"/>
            <a:ext cx="8229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0DFF4"/>
                </a:solidFill>
                <a:effectLst/>
                <a:uLnTx/>
                <a:uFillTx/>
                <a:latin typeface="Open Sans" pitchFamily="34" charset="0"/>
                <a:ea typeface="Open Sans" pitchFamily="34" charset="-122"/>
                <a:cs typeface="Open Sans" pitchFamily="34" charset="-120"/>
              </a:rPr>
              <a:t>04</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 21"/>
          <p:cNvSpPr/>
          <p:nvPr/>
        </p:nvSpPr>
        <p:spPr>
          <a:xfrm>
            <a:off x="6812280" y="2359152"/>
            <a:ext cx="1993392"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Certify</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22"/>
          <p:cNvSpPr/>
          <p:nvPr/>
        </p:nvSpPr>
        <p:spPr>
          <a:xfrm>
            <a:off x="6976872" y="2697480"/>
            <a:ext cx="1664208" cy="8229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A verifiable credential is issued on completion.</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hape 23"/>
          <p:cNvSpPr/>
          <p:nvPr/>
        </p:nvSpPr>
        <p:spPr>
          <a:xfrm>
            <a:off x="338328" y="3913632"/>
            <a:ext cx="8467344" cy="603504"/>
          </a:xfrm>
          <a:prstGeom prst="roundRect">
            <a:avLst>
              <a:gd name="adj" fmla="val 12121"/>
            </a:avLst>
          </a:prstGeom>
          <a:solidFill>
            <a:srgbClr val="010131"/>
          </a:solidFill>
          <a:ln w="12700">
            <a:solidFill>
              <a:srgbClr val="01013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 24"/>
          <p:cNvSpPr/>
          <p:nvPr/>
        </p:nvSpPr>
        <p:spPr>
          <a:xfrm>
            <a:off x="566928" y="3913632"/>
            <a:ext cx="8010144" cy="60350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Closed-loop by design.  </a:t>
            </a:r>
            <a:r>
              <a:rPr kumimoji="0" lang="en-US" sz="1200" b="0"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Re-assess after training and the report shows the uplift: capability you can measure.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hape 25"/>
          <p:cNvSpPr/>
          <p:nvPr/>
        </p:nvSpPr>
        <p:spPr>
          <a:xfrm>
            <a:off x="365760" y="4882896"/>
            <a:ext cx="1367028"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26"/>
          <p:cNvSpPr/>
          <p:nvPr/>
        </p:nvSpPr>
        <p:spPr>
          <a:xfrm>
            <a:off x="365760" y="4882896"/>
            <a:ext cx="1367028"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THE ACADEMY</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 27"/>
          <p:cNvSpPr/>
          <p:nvPr/>
        </p:nvSpPr>
        <p:spPr>
          <a:xfrm>
            <a:off x="1869948"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PageNumber">
            <a:extLst>
              <a:ext uri="{FF2B5EF4-FFF2-40B4-BE49-F238E27FC236}">
                <a16:creationId xmlns:a16="http://schemas.microsoft.com/office/drawing/2014/main" id="{EE202458-CCC6-4340-A0FB-DB442636186F}"/>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THE TRAINING CATALOGUE</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124 programmes across 7 verticals</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6" name="Chart 0"/>
          <p:cNvGraphicFramePr/>
          <p:nvPr>
            <p:extLst>
              <p:ext uri="{D42A27DB-BD31-4B8C-83A1-F6EECF244321}">
                <p14:modId xmlns:p14="http://schemas.microsoft.com/office/powerpoint/2010/main" val="1046028648"/>
              </p:ext>
            </p:extLst>
          </p:nvPr>
        </p:nvGraphicFramePr>
        <p:xfrm>
          <a:off x="457200" y="1280160"/>
          <a:ext cx="548640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7" name="Shape 3"/>
          <p:cNvSpPr/>
          <p:nvPr/>
        </p:nvSpPr>
        <p:spPr>
          <a:xfrm>
            <a:off x="6263640" y="1325880"/>
            <a:ext cx="2423160" cy="676656"/>
          </a:xfrm>
          <a:prstGeom prst="roundRect">
            <a:avLst>
              <a:gd name="adj" fmla="val 1081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4"/>
          <p:cNvSpPr/>
          <p:nvPr/>
        </p:nvSpPr>
        <p:spPr>
          <a:xfrm>
            <a:off x="6263640" y="1325880"/>
            <a:ext cx="73152" cy="67665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5"/>
          <p:cNvSpPr/>
          <p:nvPr/>
        </p:nvSpPr>
        <p:spPr>
          <a:xfrm>
            <a:off x="6446520" y="1399032"/>
            <a:ext cx="2194560" cy="32918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124</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6"/>
          <p:cNvSpPr/>
          <p:nvPr/>
        </p:nvSpPr>
        <p:spPr>
          <a:xfrm>
            <a:off x="6446520" y="1728216"/>
            <a:ext cx="219456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Active programmes</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7"/>
          <p:cNvSpPr/>
          <p:nvPr/>
        </p:nvSpPr>
        <p:spPr>
          <a:xfrm>
            <a:off x="6263640" y="2112264"/>
            <a:ext cx="2423160" cy="676656"/>
          </a:xfrm>
          <a:prstGeom prst="roundRect">
            <a:avLst>
              <a:gd name="adj" fmla="val 1081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6263640" y="2112264"/>
            <a:ext cx="73152" cy="67665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6446520" y="2185416"/>
            <a:ext cx="2194560" cy="32918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7</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6446520" y="2514600"/>
            <a:ext cx="219456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Verticals</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1"/>
          <p:cNvSpPr/>
          <p:nvPr/>
        </p:nvSpPr>
        <p:spPr>
          <a:xfrm>
            <a:off x="6263640" y="2898648"/>
            <a:ext cx="2423160" cy="676656"/>
          </a:xfrm>
          <a:prstGeom prst="roundRect">
            <a:avLst>
              <a:gd name="adj" fmla="val 1081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2"/>
          <p:cNvSpPr/>
          <p:nvPr/>
        </p:nvSpPr>
        <p:spPr>
          <a:xfrm>
            <a:off x="6263640" y="2898648"/>
            <a:ext cx="73152" cy="67665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3"/>
          <p:cNvSpPr/>
          <p:nvPr/>
        </p:nvSpPr>
        <p:spPr>
          <a:xfrm>
            <a:off x="6446520" y="2971800"/>
            <a:ext cx="2194560" cy="32918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3</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4"/>
          <p:cNvSpPr/>
          <p:nvPr/>
        </p:nvSpPr>
        <p:spPr>
          <a:xfrm>
            <a:off x="6446520" y="3300984"/>
            <a:ext cx="219456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Levels: Foundation to Advanced</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5"/>
          <p:cNvSpPr/>
          <p:nvPr/>
        </p:nvSpPr>
        <p:spPr>
          <a:xfrm>
            <a:off x="6263640" y="3685032"/>
            <a:ext cx="2423160" cy="676656"/>
          </a:xfrm>
          <a:prstGeom prst="roundRect">
            <a:avLst>
              <a:gd name="adj" fmla="val 1081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6"/>
          <p:cNvSpPr/>
          <p:nvPr/>
        </p:nvSpPr>
        <p:spPr>
          <a:xfrm>
            <a:off x="6263640" y="3685032"/>
            <a:ext cx="73152" cy="67665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7"/>
          <p:cNvSpPr/>
          <p:nvPr/>
        </p:nvSpPr>
        <p:spPr>
          <a:xfrm>
            <a:off x="6446520" y="3758184"/>
            <a:ext cx="2194560" cy="32918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EN / AR</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8"/>
          <p:cNvSpPr/>
          <p:nvPr/>
        </p:nvSpPr>
        <p:spPr>
          <a:xfrm>
            <a:off x="6446520" y="4087368"/>
            <a:ext cx="219456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Every programme, bilingual</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9"/>
          <p:cNvSpPr/>
          <p:nvPr/>
        </p:nvSpPr>
        <p:spPr>
          <a:xfrm>
            <a:off x="365760" y="4882896"/>
            <a:ext cx="1175004"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0"/>
          <p:cNvSpPr/>
          <p:nvPr/>
        </p:nvSpPr>
        <p:spPr>
          <a:xfrm>
            <a:off x="365760" y="4882896"/>
            <a:ext cx="1175004"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CATALOGUE</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1"/>
          <p:cNvSpPr/>
          <p:nvPr/>
        </p:nvSpPr>
        <p:spPr>
          <a:xfrm>
            <a:off x="1677924"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PageNumber">
            <a:extLst>
              <a:ext uri="{FF2B5EF4-FFF2-40B4-BE49-F238E27FC236}">
                <a16:creationId xmlns:a16="http://schemas.microsoft.com/office/drawing/2014/main" id="{4D558A2F-FE2F-46A0-B696-A37F944C2CB9}"/>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28</a:t>
            </a:r>
          </a:p>
        </p:txBody>
      </p:sp>
    </p:spTree>
    <p:extLst>
      <p:ext uri="{BB962C8B-B14F-4D97-AF65-F5344CB8AC3E}">
        <p14:creationId xmlns:p14="http://schemas.microsoft.com/office/powerpoint/2010/main" val="501017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1ED535C-F013-466B-9E9C-3195372C6F29}"/>
              </a:ext>
            </a:extLst>
          </p:cNvPr>
          <p:cNvSpPr/>
          <p:nvPr/>
        </p:nvSpPr>
        <p:spPr>
          <a:xfrm>
            <a:off x="368300" y="4876800"/>
            <a:ext cx="1943100" cy="203200"/>
          </a:xfrm>
          <a:prstGeom prst="rect">
            <a:avLst/>
          </a:prstGeom>
          <a:solidFill>
            <a:srgbClr val="010131"/>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WHY VIFM  ·  UNIQUE SELLING POINTS</a:t>
            </a: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Six reasons clients choose VIFM</a:t>
            </a:r>
          </a:p>
        </p:txBody>
      </p:sp>
      <p:sp>
        <p:nvSpPr>
          <p:cNvPr id="6" name="Text 3"/>
          <p:cNvSpPr/>
          <p:nvPr/>
        </p:nvSpPr>
        <p:spPr>
          <a:xfrm>
            <a:off x="457200" y="1188720"/>
            <a:ext cx="8229600"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A combination of accreditation, expertise, and ongoing support that delivers measurable impact.</a:t>
            </a:r>
          </a:p>
        </p:txBody>
      </p:sp>
      <p:sp>
        <p:nvSpPr>
          <p:cNvPr id="54" name="Text 48"/>
          <p:cNvSpPr/>
          <p:nvPr/>
        </p:nvSpPr>
        <p:spPr>
          <a:xfrm>
            <a:off x="365760" y="4882896"/>
            <a:ext cx="1943100"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WHY VIFM</a:t>
            </a:r>
          </a:p>
        </p:txBody>
      </p:sp>
      <p:sp>
        <p:nvSpPr>
          <p:cNvPr id="55" name="Text 49"/>
          <p:cNvSpPr/>
          <p:nvPr/>
        </p:nvSpPr>
        <p:spPr>
          <a:xfrm>
            <a:off x="2446020"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09FDA9DB-1131-4CB1-BADD-C15219A2516C}"/>
              </a:ext>
            </a:extLst>
          </p:cNvPr>
          <p:cNvSpPr/>
          <p:nvPr/>
        </p:nvSpPr>
        <p:spPr>
          <a:xfrm>
            <a:off x="368300" y="1651000"/>
            <a:ext cx="2717800" cy="13970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F669F694-FA0C-46A4-9155-D14E13A456EE}"/>
              </a:ext>
            </a:extLst>
          </p:cNvPr>
          <p:cNvSpPr/>
          <p:nvPr/>
        </p:nvSpPr>
        <p:spPr>
          <a:xfrm>
            <a:off x="368300" y="1651000"/>
            <a:ext cx="76200" cy="1397000"/>
          </a:xfrm>
          <a:prstGeom prst="rect">
            <a:avLst/>
          </a:prstGeom>
          <a:solidFill>
            <a:srgbClr val="5391D5"/>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a16="http://schemas.microsoft.com/office/drawing/2014/main" id="{24475ABC-DCC7-4C63-A6FA-34AC772FA30A}"/>
              </a:ext>
            </a:extLst>
          </p:cNvPr>
          <p:cNvSpPr/>
          <p:nvPr/>
        </p:nvSpPr>
        <p:spPr>
          <a:xfrm>
            <a:off x="546100" y="1828800"/>
            <a:ext cx="406400" cy="406400"/>
          </a:xfrm>
          <a:prstGeom prst="ellipse">
            <a:avLst/>
          </a:prstGeom>
          <a:solidFill>
            <a:srgbClr val="5391D5"/>
          </a:solidFill>
          <a:ln w="12700">
            <a:solidFill>
              <a:srgbClr val="5391D5"/>
            </a:solidFill>
            <a:prstDash val="solid"/>
          </a:ln>
        </p:spPr>
        <p:txBody>
          <a:bodyPr/>
          <a:lstStyle/>
          <a:p>
            <a:endParaRPr lang="en-AE" dirty="0">
              <a:solidFill>
                <a:prstClr val="black"/>
              </a:solidFill>
              <a:latin typeface="Calibri" panose="020F0502020204030204"/>
            </a:endParaRPr>
          </a:p>
        </p:txBody>
      </p:sp>
      <p:sp>
        <p:nvSpPr>
          <p:cNvPr id="60" name="Rectangle 59">
            <a:extLst>
              <a:ext uri="{FF2B5EF4-FFF2-40B4-BE49-F238E27FC236}">
                <a16:creationId xmlns:a16="http://schemas.microsoft.com/office/drawing/2014/main" id="{D8A1777F-2059-4D06-8363-F541C6703D1B}"/>
              </a:ext>
            </a:extLst>
          </p:cNvPr>
          <p:cNvSpPr/>
          <p:nvPr/>
        </p:nvSpPr>
        <p:spPr>
          <a:xfrm>
            <a:off x="3213100" y="1651000"/>
            <a:ext cx="2717800" cy="13970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D1CCDA62-2B3C-4B1C-B5ED-E9350F76A431}"/>
              </a:ext>
            </a:extLst>
          </p:cNvPr>
          <p:cNvSpPr/>
          <p:nvPr/>
        </p:nvSpPr>
        <p:spPr>
          <a:xfrm>
            <a:off x="3213100" y="1651000"/>
            <a:ext cx="76200" cy="1397000"/>
          </a:xfrm>
          <a:prstGeom prst="rect">
            <a:avLst/>
          </a:prstGeom>
          <a:solidFill>
            <a:srgbClr val="5391D5"/>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 name="Oval 61">
            <a:extLst>
              <a:ext uri="{FF2B5EF4-FFF2-40B4-BE49-F238E27FC236}">
                <a16:creationId xmlns:a16="http://schemas.microsoft.com/office/drawing/2014/main" id="{71BC988C-D46D-4AAC-94E1-809AE9DF9D4B}"/>
              </a:ext>
            </a:extLst>
          </p:cNvPr>
          <p:cNvSpPr/>
          <p:nvPr/>
        </p:nvSpPr>
        <p:spPr>
          <a:xfrm>
            <a:off x="3390900" y="1828800"/>
            <a:ext cx="406400" cy="406400"/>
          </a:xfrm>
          <a:prstGeom prst="ellipse">
            <a:avLst/>
          </a:prstGeom>
          <a:solidFill>
            <a:srgbClr val="010131"/>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3" name="Rectangle 62">
            <a:extLst>
              <a:ext uri="{FF2B5EF4-FFF2-40B4-BE49-F238E27FC236}">
                <a16:creationId xmlns:a16="http://schemas.microsoft.com/office/drawing/2014/main" id="{9B86954A-4E1F-4EC3-8260-24DD63DE5B2A}"/>
              </a:ext>
            </a:extLst>
          </p:cNvPr>
          <p:cNvSpPr/>
          <p:nvPr/>
        </p:nvSpPr>
        <p:spPr>
          <a:xfrm>
            <a:off x="6057900" y="1651000"/>
            <a:ext cx="2717800" cy="13970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E87DF441-11D4-436C-B5BF-9FB2451C0A65}"/>
              </a:ext>
            </a:extLst>
          </p:cNvPr>
          <p:cNvSpPr/>
          <p:nvPr/>
        </p:nvSpPr>
        <p:spPr>
          <a:xfrm>
            <a:off x="6057900" y="1651000"/>
            <a:ext cx="76200" cy="1397000"/>
          </a:xfrm>
          <a:prstGeom prst="rect">
            <a:avLst/>
          </a:prstGeom>
          <a:solidFill>
            <a:srgbClr val="5391D5"/>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5" name="Oval 64">
            <a:extLst>
              <a:ext uri="{FF2B5EF4-FFF2-40B4-BE49-F238E27FC236}">
                <a16:creationId xmlns:a16="http://schemas.microsoft.com/office/drawing/2014/main" id="{A73CFF8F-EEDB-4143-80A7-44E8C436D545}"/>
              </a:ext>
            </a:extLst>
          </p:cNvPr>
          <p:cNvSpPr/>
          <p:nvPr/>
        </p:nvSpPr>
        <p:spPr>
          <a:xfrm>
            <a:off x="6235700" y="1828800"/>
            <a:ext cx="406400" cy="406400"/>
          </a:xfrm>
          <a:prstGeom prst="ellipse">
            <a:avLst/>
          </a:prstGeom>
          <a:solidFill>
            <a:srgbClr val="5391D5"/>
          </a:solidFill>
          <a:ln w="12700">
            <a:solidFill>
              <a:srgbClr val="5391D5"/>
            </a:solidFill>
            <a:prstDash val="solid"/>
          </a:ln>
        </p:spPr>
        <p:txBody>
          <a:bodyPr/>
          <a:lstStyle/>
          <a:p>
            <a:endParaRPr lang="en-AE" dirty="0">
              <a:solidFill>
                <a:prstClr val="black"/>
              </a:solidFill>
              <a:latin typeface="Calibri" panose="020F0502020204030204"/>
            </a:endParaRPr>
          </a:p>
        </p:txBody>
      </p:sp>
      <p:sp>
        <p:nvSpPr>
          <p:cNvPr id="66" name="Rectangle 65">
            <a:extLst>
              <a:ext uri="{FF2B5EF4-FFF2-40B4-BE49-F238E27FC236}">
                <a16:creationId xmlns:a16="http://schemas.microsoft.com/office/drawing/2014/main" id="{3E32A4F6-4B59-4905-A971-76E374DC2CF1}"/>
              </a:ext>
            </a:extLst>
          </p:cNvPr>
          <p:cNvSpPr/>
          <p:nvPr/>
        </p:nvSpPr>
        <p:spPr>
          <a:xfrm>
            <a:off x="368300" y="3175000"/>
            <a:ext cx="2717800" cy="13970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7" name="Rectangle 66">
            <a:extLst>
              <a:ext uri="{FF2B5EF4-FFF2-40B4-BE49-F238E27FC236}">
                <a16:creationId xmlns:a16="http://schemas.microsoft.com/office/drawing/2014/main" id="{698FBB3B-19DF-49FE-87EF-6A619863C60D}"/>
              </a:ext>
            </a:extLst>
          </p:cNvPr>
          <p:cNvSpPr/>
          <p:nvPr/>
        </p:nvSpPr>
        <p:spPr>
          <a:xfrm>
            <a:off x="368300" y="3175000"/>
            <a:ext cx="76200" cy="1397000"/>
          </a:xfrm>
          <a:prstGeom prst="rect">
            <a:avLst/>
          </a:prstGeom>
          <a:solidFill>
            <a:srgbClr val="5391D5"/>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8" name="Oval 67">
            <a:extLst>
              <a:ext uri="{FF2B5EF4-FFF2-40B4-BE49-F238E27FC236}">
                <a16:creationId xmlns:a16="http://schemas.microsoft.com/office/drawing/2014/main" id="{9AEFB8F0-3366-47A7-AAD0-0B04173F7572}"/>
              </a:ext>
            </a:extLst>
          </p:cNvPr>
          <p:cNvSpPr/>
          <p:nvPr/>
        </p:nvSpPr>
        <p:spPr>
          <a:xfrm>
            <a:off x="546100" y="3352800"/>
            <a:ext cx="406400" cy="406400"/>
          </a:xfrm>
          <a:prstGeom prst="ellipse">
            <a:avLst/>
          </a:prstGeom>
          <a:solidFill>
            <a:srgbClr val="010131"/>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9" name="Rectangle 68">
            <a:extLst>
              <a:ext uri="{FF2B5EF4-FFF2-40B4-BE49-F238E27FC236}">
                <a16:creationId xmlns:a16="http://schemas.microsoft.com/office/drawing/2014/main" id="{FB5B23D2-5449-4D63-B986-D395FB78004D}"/>
              </a:ext>
            </a:extLst>
          </p:cNvPr>
          <p:cNvSpPr/>
          <p:nvPr/>
        </p:nvSpPr>
        <p:spPr>
          <a:xfrm>
            <a:off x="3213100" y="3175000"/>
            <a:ext cx="2717800" cy="13970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0" name="Rectangle 69">
            <a:extLst>
              <a:ext uri="{FF2B5EF4-FFF2-40B4-BE49-F238E27FC236}">
                <a16:creationId xmlns:a16="http://schemas.microsoft.com/office/drawing/2014/main" id="{07493BA4-FFF5-497C-9FBA-C0168514D4BA}"/>
              </a:ext>
            </a:extLst>
          </p:cNvPr>
          <p:cNvSpPr/>
          <p:nvPr/>
        </p:nvSpPr>
        <p:spPr>
          <a:xfrm>
            <a:off x="3213100" y="3175000"/>
            <a:ext cx="76200" cy="1397000"/>
          </a:xfrm>
          <a:prstGeom prst="rect">
            <a:avLst/>
          </a:prstGeom>
          <a:solidFill>
            <a:srgbClr val="5391D5"/>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1" name="Oval 70">
            <a:extLst>
              <a:ext uri="{FF2B5EF4-FFF2-40B4-BE49-F238E27FC236}">
                <a16:creationId xmlns:a16="http://schemas.microsoft.com/office/drawing/2014/main" id="{165FA601-F987-4EE9-8089-CCE9D4891192}"/>
              </a:ext>
            </a:extLst>
          </p:cNvPr>
          <p:cNvSpPr/>
          <p:nvPr/>
        </p:nvSpPr>
        <p:spPr>
          <a:xfrm>
            <a:off x="3390900" y="3352800"/>
            <a:ext cx="406400" cy="406400"/>
          </a:xfrm>
          <a:prstGeom prst="ellipse">
            <a:avLst/>
          </a:prstGeom>
          <a:solidFill>
            <a:srgbClr val="5391D5"/>
          </a:solidFill>
          <a:ln w="12700">
            <a:solidFill>
              <a:srgbClr val="5391D5"/>
            </a:solidFill>
            <a:prstDash val="solid"/>
          </a:ln>
        </p:spPr>
        <p:txBody>
          <a:bodyPr/>
          <a:lstStyle/>
          <a:p>
            <a:endParaRPr lang="en-AE" dirty="0">
              <a:solidFill>
                <a:prstClr val="black"/>
              </a:solidFill>
              <a:latin typeface="Calibri" panose="020F0502020204030204"/>
            </a:endParaRPr>
          </a:p>
        </p:txBody>
      </p:sp>
      <p:sp>
        <p:nvSpPr>
          <p:cNvPr id="72" name="Rectangle 71">
            <a:extLst>
              <a:ext uri="{FF2B5EF4-FFF2-40B4-BE49-F238E27FC236}">
                <a16:creationId xmlns:a16="http://schemas.microsoft.com/office/drawing/2014/main" id="{DCDE6750-93DB-4518-AC6D-9ED4D3187B74}"/>
              </a:ext>
            </a:extLst>
          </p:cNvPr>
          <p:cNvSpPr/>
          <p:nvPr/>
        </p:nvSpPr>
        <p:spPr>
          <a:xfrm>
            <a:off x="6057900" y="3175000"/>
            <a:ext cx="2717800" cy="13970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C8E1D3F8-F2FB-436B-897A-001D5884C6E8}"/>
              </a:ext>
            </a:extLst>
          </p:cNvPr>
          <p:cNvSpPr/>
          <p:nvPr/>
        </p:nvSpPr>
        <p:spPr>
          <a:xfrm>
            <a:off x="6057900" y="3175000"/>
            <a:ext cx="76200" cy="1397000"/>
          </a:xfrm>
          <a:prstGeom prst="rect">
            <a:avLst/>
          </a:prstGeom>
          <a:solidFill>
            <a:srgbClr val="5391D5"/>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4" name="Oval 73">
            <a:extLst>
              <a:ext uri="{FF2B5EF4-FFF2-40B4-BE49-F238E27FC236}">
                <a16:creationId xmlns:a16="http://schemas.microsoft.com/office/drawing/2014/main" id="{EC9C181C-387D-4EC4-ADDA-D0DD019393F5}"/>
              </a:ext>
            </a:extLst>
          </p:cNvPr>
          <p:cNvSpPr/>
          <p:nvPr/>
        </p:nvSpPr>
        <p:spPr>
          <a:xfrm>
            <a:off x="6235700" y="3352800"/>
            <a:ext cx="406400" cy="406400"/>
          </a:xfrm>
          <a:prstGeom prst="ellipse">
            <a:avLst/>
          </a:prstGeom>
          <a:solidFill>
            <a:srgbClr val="010131"/>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C5A4B0B0-E224-4674-B661-460D39794672}"/>
              </a:ext>
            </a:extLst>
          </p:cNvPr>
          <p:cNvSpPr txBox="1"/>
          <p:nvPr/>
        </p:nvSpPr>
        <p:spPr>
          <a:xfrm>
            <a:off x="1079500" y="1803400"/>
            <a:ext cx="1854200" cy="457200"/>
          </a:xfrm>
          <a:prstGeom prst="rect">
            <a:avLst/>
          </a:prstGeom>
          <a:noFill/>
          <a:ln>
            <a:noFill/>
          </a:ln>
        </p:spPr>
        <p:txBody>
          <a:bodyPr vertOverflow="overflow" vert="horz" wrap="square"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10131"/>
                </a:solidFill>
                <a:effectLst/>
                <a:uLnTx/>
                <a:uFillTx/>
                <a:latin typeface="Open Sans"/>
                <a:ea typeface="Open Sans"/>
                <a:cs typeface="Open Sans"/>
              </a:rPr>
              <a:t>Industry-leading accreditations</a:t>
            </a:r>
            <a:endParaRPr kumimoji="0" lang="en-AE" sz="1600" b="1" i="0" u="none" strike="noStrike" kern="1200" cap="none" spc="0" normalizeH="0" baseline="0" noProof="0" dirty="0">
              <a:ln>
                <a:noFill/>
              </a:ln>
              <a:solidFill>
                <a:srgbClr val="010131"/>
              </a:solidFill>
              <a:effectLst/>
              <a:uLnTx/>
              <a:uFillTx/>
              <a:latin typeface="Open Sans"/>
              <a:ea typeface="Open Sans"/>
              <a:cs typeface="Open Sans"/>
            </a:endParaRPr>
          </a:p>
        </p:txBody>
      </p:sp>
      <p:sp>
        <p:nvSpPr>
          <p:cNvPr id="76" name="TextBox 75">
            <a:extLst>
              <a:ext uri="{FF2B5EF4-FFF2-40B4-BE49-F238E27FC236}">
                <a16:creationId xmlns:a16="http://schemas.microsoft.com/office/drawing/2014/main" id="{AB2D68D8-0D29-4E9D-A57E-D6F36A689550}"/>
              </a:ext>
            </a:extLst>
          </p:cNvPr>
          <p:cNvSpPr txBox="1"/>
          <p:nvPr/>
        </p:nvSpPr>
        <p:spPr>
          <a:xfrm>
            <a:off x="546100" y="2413000"/>
            <a:ext cx="2387600" cy="533400"/>
          </a:xfrm>
          <a:prstGeom prst="rect">
            <a:avLst/>
          </a:prstGeom>
          <a:noFill/>
          <a:ln>
            <a:noFill/>
          </a:ln>
        </p:spPr>
        <p:txBody>
          <a:bodyPr vertOverflow="overflow" vert="horz" wrap="square"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4748B"/>
                </a:solidFill>
                <a:effectLst/>
                <a:uLnTx/>
                <a:uFillTx/>
                <a:latin typeface="Open Sans"/>
                <a:ea typeface="Open Sans"/>
                <a:cs typeface="Open Sans"/>
              </a:rPr>
              <a:t>Globally recognized certifications</a:t>
            </a:r>
            <a:endParaRPr kumimoji="0" lang="en-AE" sz="1000" b="0" i="0" u="none" strike="noStrike" kern="1200" cap="none" spc="0" normalizeH="0" baseline="0" noProof="0" dirty="0">
              <a:ln>
                <a:noFill/>
              </a:ln>
              <a:solidFill>
                <a:srgbClr val="64748B"/>
              </a:solidFill>
              <a:effectLst/>
              <a:uLnTx/>
              <a:uFillTx/>
              <a:latin typeface="Open Sans"/>
              <a:ea typeface="Open Sans"/>
              <a:cs typeface="Open Sans"/>
            </a:endParaRPr>
          </a:p>
        </p:txBody>
      </p:sp>
      <p:sp>
        <p:nvSpPr>
          <p:cNvPr id="77" name="TextBox 76">
            <a:extLst>
              <a:ext uri="{FF2B5EF4-FFF2-40B4-BE49-F238E27FC236}">
                <a16:creationId xmlns:a16="http://schemas.microsoft.com/office/drawing/2014/main" id="{87004BE5-7F92-4A96-A2F1-41CA63F028ED}"/>
              </a:ext>
            </a:extLst>
          </p:cNvPr>
          <p:cNvSpPr txBox="1"/>
          <p:nvPr/>
        </p:nvSpPr>
        <p:spPr>
          <a:xfrm>
            <a:off x="3924300" y="1803400"/>
            <a:ext cx="1854200" cy="457200"/>
          </a:xfrm>
          <a:prstGeom prst="rect">
            <a:avLst/>
          </a:prstGeom>
          <a:noFill/>
          <a:ln>
            <a:noFill/>
          </a:ln>
        </p:spPr>
        <p:txBody>
          <a:bodyPr vertOverflow="overflow" vert="horz" wrap="square" rtlCol="0" anchor="t" anchorCtr="0">
            <a:noAutofit/>
          </a:bodyPr>
          <a:lstStyle>
            <a:lvl1pPr marR="0" lvl="0" indent="0" fontAlgn="auto">
              <a:lnSpc>
                <a:spcPct val="100000"/>
              </a:lnSpc>
              <a:spcBef>
                <a:spcPts val="0"/>
              </a:spcBef>
              <a:spcAft>
                <a:spcPts val="0"/>
              </a:spcAft>
              <a:buClrTx/>
              <a:buSzTx/>
              <a:buFontTx/>
              <a:buNone/>
              <a:tabLst/>
              <a:defRPr kumimoji="0" sz="1600" b="1" i="0" u="none" strike="noStrike" cap="none" spc="0" normalizeH="0" baseline="0">
                <a:ln>
                  <a:noFill/>
                </a:ln>
                <a:solidFill>
                  <a:srgbClr val="010131"/>
                </a:solidFill>
                <a:effectLst/>
                <a:uLnTx/>
                <a:uFillTx/>
                <a:latin typeface="Open Sans"/>
                <a:ea typeface="Open Sans"/>
                <a:cs typeface="Open Sans"/>
              </a:defRPr>
            </a:lvl1pPr>
          </a:lstStyle>
          <a:p>
            <a:r>
              <a:rPr lang="en-US" dirty="0"/>
              <a:t>Expert facilitation</a:t>
            </a:r>
            <a:endParaRPr lang="en-AE" dirty="0"/>
          </a:p>
        </p:txBody>
      </p:sp>
      <p:sp>
        <p:nvSpPr>
          <p:cNvPr id="78" name="TextBox 77">
            <a:extLst>
              <a:ext uri="{FF2B5EF4-FFF2-40B4-BE49-F238E27FC236}">
                <a16:creationId xmlns:a16="http://schemas.microsoft.com/office/drawing/2014/main" id="{B1303B05-323D-4506-98FD-8FC2E6C5D92A}"/>
              </a:ext>
            </a:extLst>
          </p:cNvPr>
          <p:cNvSpPr txBox="1"/>
          <p:nvPr/>
        </p:nvSpPr>
        <p:spPr>
          <a:xfrm>
            <a:off x="3390900" y="2413000"/>
            <a:ext cx="2387600" cy="533400"/>
          </a:xfrm>
          <a:prstGeom prst="rect">
            <a:avLst/>
          </a:prstGeom>
          <a:noFill/>
          <a:ln>
            <a:noFill/>
          </a:ln>
        </p:spPr>
        <p:txBody>
          <a:bodyPr vertOverflow="overflow" vert="horz" wrap="square"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4748B"/>
                </a:solidFill>
                <a:effectLst/>
                <a:uLnTx/>
                <a:uFillTx/>
                <a:latin typeface="Open Sans"/>
                <a:ea typeface="Open Sans"/>
                <a:cs typeface="Open Sans"/>
              </a:rPr>
              <a:t>Bilingual subject-matter experts</a:t>
            </a:r>
            <a:endParaRPr kumimoji="0" lang="en-AE" sz="1000" b="0" i="0" u="none" strike="noStrike" kern="1200" cap="none" spc="0" normalizeH="0" baseline="0" noProof="0" dirty="0">
              <a:ln>
                <a:noFill/>
              </a:ln>
              <a:solidFill>
                <a:srgbClr val="64748B"/>
              </a:solidFill>
              <a:effectLst/>
              <a:uLnTx/>
              <a:uFillTx/>
              <a:latin typeface="Open Sans"/>
              <a:ea typeface="Open Sans"/>
              <a:cs typeface="Open Sans"/>
            </a:endParaRPr>
          </a:p>
        </p:txBody>
      </p:sp>
      <p:sp>
        <p:nvSpPr>
          <p:cNvPr id="79" name="TextBox 78">
            <a:extLst>
              <a:ext uri="{FF2B5EF4-FFF2-40B4-BE49-F238E27FC236}">
                <a16:creationId xmlns:a16="http://schemas.microsoft.com/office/drawing/2014/main" id="{F8B88148-52CB-4A51-B5A5-D4AB4085CE1D}"/>
              </a:ext>
            </a:extLst>
          </p:cNvPr>
          <p:cNvSpPr txBox="1"/>
          <p:nvPr/>
        </p:nvSpPr>
        <p:spPr>
          <a:xfrm>
            <a:off x="6769100" y="1803400"/>
            <a:ext cx="1854200" cy="457200"/>
          </a:xfrm>
          <a:prstGeom prst="rect">
            <a:avLst/>
          </a:prstGeom>
          <a:noFill/>
          <a:ln>
            <a:noFill/>
          </a:ln>
        </p:spPr>
        <p:txBody>
          <a:bodyPr vertOverflow="overflow" vert="horz" wrap="square" rtlCol="0" anchor="t" anchorCtr="0">
            <a:noAutofit/>
          </a:bodyPr>
          <a:lstStyle>
            <a:lvl1pPr marR="0" lvl="0" indent="0" fontAlgn="auto">
              <a:lnSpc>
                <a:spcPct val="100000"/>
              </a:lnSpc>
              <a:spcBef>
                <a:spcPts val="0"/>
              </a:spcBef>
              <a:spcAft>
                <a:spcPts val="0"/>
              </a:spcAft>
              <a:buClrTx/>
              <a:buSzTx/>
              <a:buFontTx/>
              <a:buNone/>
              <a:tabLst/>
              <a:defRPr kumimoji="0" sz="1600" b="1" i="0" u="none" strike="noStrike" cap="none" spc="0" normalizeH="0" baseline="0">
                <a:ln>
                  <a:noFill/>
                </a:ln>
                <a:solidFill>
                  <a:srgbClr val="010131"/>
                </a:solidFill>
                <a:effectLst/>
                <a:uLnTx/>
                <a:uFillTx/>
                <a:latin typeface="Open Sans"/>
                <a:ea typeface="Open Sans"/>
                <a:cs typeface="Open Sans"/>
              </a:defRPr>
            </a:lvl1pPr>
          </a:lstStyle>
          <a:p>
            <a:r>
              <a:rPr lang="en-US" dirty="0"/>
              <a:t>Complementary virtual clinic</a:t>
            </a:r>
            <a:endParaRPr lang="en-AE" dirty="0"/>
          </a:p>
        </p:txBody>
      </p:sp>
      <p:sp>
        <p:nvSpPr>
          <p:cNvPr id="80" name="TextBox 79">
            <a:extLst>
              <a:ext uri="{FF2B5EF4-FFF2-40B4-BE49-F238E27FC236}">
                <a16:creationId xmlns:a16="http://schemas.microsoft.com/office/drawing/2014/main" id="{3617371A-7D00-4373-BB84-8B680CBAF766}"/>
              </a:ext>
            </a:extLst>
          </p:cNvPr>
          <p:cNvSpPr txBox="1"/>
          <p:nvPr/>
        </p:nvSpPr>
        <p:spPr>
          <a:xfrm>
            <a:off x="6235700" y="2413000"/>
            <a:ext cx="2387600" cy="533400"/>
          </a:xfrm>
          <a:prstGeom prst="rect">
            <a:avLst/>
          </a:prstGeom>
          <a:noFill/>
          <a:ln>
            <a:noFill/>
          </a:ln>
        </p:spPr>
        <p:txBody>
          <a:bodyPr vertOverflow="overflow" vert="horz" wrap="square"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4748B"/>
                </a:solidFill>
                <a:effectLst/>
                <a:uLnTx/>
                <a:uFillTx/>
                <a:latin typeface="Open Sans"/>
                <a:ea typeface="Open Sans"/>
                <a:cs typeface="Open Sans"/>
              </a:rPr>
              <a:t>Post-course coaching support</a:t>
            </a:r>
            <a:endParaRPr kumimoji="0" lang="en-AE" sz="1000" b="0" i="0" u="none" strike="noStrike" kern="1200" cap="none" spc="0" normalizeH="0" baseline="0" noProof="0" dirty="0">
              <a:ln>
                <a:noFill/>
              </a:ln>
              <a:solidFill>
                <a:srgbClr val="64748B"/>
              </a:solidFill>
              <a:effectLst/>
              <a:uLnTx/>
              <a:uFillTx/>
              <a:latin typeface="Open Sans"/>
              <a:ea typeface="Open Sans"/>
              <a:cs typeface="Open Sans"/>
            </a:endParaRPr>
          </a:p>
        </p:txBody>
      </p:sp>
      <p:sp>
        <p:nvSpPr>
          <p:cNvPr id="81" name="TextBox 80">
            <a:extLst>
              <a:ext uri="{FF2B5EF4-FFF2-40B4-BE49-F238E27FC236}">
                <a16:creationId xmlns:a16="http://schemas.microsoft.com/office/drawing/2014/main" id="{9ACE3B22-8DE0-435C-B807-46483B7B87C3}"/>
              </a:ext>
            </a:extLst>
          </p:cNvPr>
          <p:cNvSpPr txBox="1"/>
          <p:nvPr/>
        </p:nvSpPr>
        <p:spPr>
          <a:xfrm>
            <a:off x="1079500" y="3327400"/>
            <a:ext cx="1981200" cy="457200"/>
          </a:xfrm>
          <a:prstGeom prst="rect">
            <a:avLst/>
          </a:prstGeom>
          <a:noFill/>
          <a:ln>
            <a:noFill/>
          </a:ln>
        </p:spPr>
        <p:txBody>
          <a:bodyPr vertOverflow="overflow" vert="horz" wrap="square" rtlCol="0" anchor="t" anchorCtr="0">
            <a:noAutofit/>
          </a:bodyPr>
          <a:lstStyle>
            <a:lvl1pPr marR="0" lvl="0" indent="0" fontAlgn="auto">
              <a:lnSpc>
                <a:spcPct val="100000"/>
              </a:lnSpc>
              <a:spcBef>
                <a:spcPts val="0"/>
              </a:spcBef>
              <a:spcAft>
                <a:spcPts val="0"/>
              </a:spcAft>
              <a:buClrTx/>
              <a:buSzTx/>
              <a:buFontTx/>
              <a:buNone/>
              <a:tabLst/>
              <a:defRPr kumimoji="0" sz="1600" b="1" i="0" u="none" strike="noStrike" cap="none" spc="0" normalizeH="0" baseline="0">
                <a:ln>
                  <a:noFill/>
                </a:ln>
                <a:solidFill>
                  <a:srgbClr val="010131"/>
                </a:solidFill>
                <a:effectLst/>
                <a:uLnTx/>
                <a:uFillTx/>
                <a:latin typeface="Open Sans"/>
                <a:ea typeface="Open Sans"/>
                <a:cs typeface="Open Sans"/>
              </a:defRPr>
            </a:lvl1pPr>
          </a:lstStyle>
          <a:p>
            <a:r>
              <a:rPr lang="en-US" dirty="0"/>
              <a:t>One-year</a:t>
            </a:r>
          </a:p>
          <a:p>
            <a:r>
              <a:rPr lang="en-US" dirty="0"/>
              <a:t>e-Learning access</a:t>
            </a:r>
            <a:endParaRPr lang="en-AE" dirty="0"/>
          </a:p>
        </p:txBody>
      </p:sp>
      <p:sp>
        <p:nvSpPr>
          <p:cNvPr id="82" name="TextBox 81">
            <a:extLst>
              <a:ext uri="{FF2B5EF4-FFF2-40B4-BE49-F238E27FC236}">
                <a16:creationId xmlns:a16="http://schemas.microsoft.com/office/drawing/2014/main" id="{9067DF0A-19DD-4DF2-8A7D-ED2FA1B462A2}"/>
              </a:ext>
            </a:extLst>
          </p:cNvPr>
          <p:cNvSpPr txBox="1"/>
          <p:nvPr/>
        </p:nvSpPr>
        <p:spPr>
          <a:xfrm>
            <a:off x="546100" y="3937000"/>
            <a:ext cx="2387600" cy="533400"/>
          </a:xfrm>
          <a:prstGeom prst="rect">
            <a:avLst/>
          </a:prstGeom>
          <a:noFill/>
          <a:ln>
            <a:noFill/>
          </a:ln>
        </p:spPr>
        <p:txBody>
          <a:bodyPr vertOverflow="overflow" vert="horz" wrap="square"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4748B"/>
                </a:solidFill>
                <a:effectLst/>
                <a:uLnTx/>
                <a:uFillTx/>
                <a:latin typeface="Open Sans"/>
                <a:ea typeface="Open Sans"/>
                <a:cs typeface="Open Sans"/>
              </a:rPr>
              <a:t>Reinforce learning post-course</a:t>
            </a:r>
            <a:endParaRPr kumimoji="0" lang="en-AE" sz="1000" b="0" i="0" u="none" strike="noStrike" kern="1200" cap="none" spc="0" normalizeH="0" baseline="0" noProof="0" dirty="0">
              <a:ln>
                <a:noFill/>
              </a:ln>
              <a:solidFill>
                <a:srgbClr val="64748B"/>
              </a:solidFill>
              <a:effectLst/>
              <a:uLnTx/>
              <a:uFillTx/>
              <a:latin typeface="Open Sans"/>
              <a:ea typeface="Open Sans"/>
              <a:cs typeface="Open Sans"/>
            </a:endParaRPr>
          </a:p>
        </p:txBody>
      </p:sp>
      <p:sp>
        <p:nvSpPr>
          <p:cNvPr id="83" name="TextBox 82">
            <a:extLst>
              <a:ext uri="{FF2B5EF4-FFF2-40B4-BE49-F238E27FC236}">
                <a16:creationId xmlns:a16="http://schemas.microsoft.com/office/drawing/2014/main" id="{A077177A-C42E-4AC1-A3B0-5670491591D3}"/>
              </a:ext>
            </a:extLst>
          </p:cNvPr>
          <p:cNvSpPr txBox="1"/>
          <p:nvPr/>
        </p:nvSpPr>
        <p:spPr>
          <a:xfrm>
            <a:off x="3924300" y="3327400"/>
            <a:ext cx="1854200" cy="457200"/>
          </a:xfrm>
          <a:prstGeom prst="rect">
            <a:avLst/>
          </a:prstGeom>
          <a:noFill/>
          <a:ln>
            <a:noFill/>
          </a:ln>
        </p:spPr>
        <p:txBody>
          <a:bodyPr vertOverflow="overflow" vert="horz" wrap="square" rtlCol="0" anchor="t" anchorCtr="0">
            <a:noAutofit/>
          </a:bodyPr>
          <a:lstStyle>
            <a:lvl1pPr marR="0" lvl="0" indent="0" fontAlgn="auto">
              <a:lnSpc>
                <a:spcPct val="100000"/>
              </a:lnSpc>
              <a:spcBef>
                <a:spcPts val="0"/>
              </a:spcBef>
              <a:spcAft>
                <a:spcPts val="0"/>
              </a:spcAft>
              <a:buClrTx/>
              <a:buSzTx/>
              <a:buFontTx/>
              <a:buNone/>
              <a:tabLst/>
              <a:defRPr kumimoji="0" sz="1600" b="1" i="0" u="none" strike="noStrike" cap="none" spc="0" normalizeH="0" baseline="0">
                <a:ln>
                  <a:noFill/>
                </a:ln>
                <a:solidFill>
                  <a:srgbClr val="010131"/>
                </a:solidFill>
                <a:effectLst/>
                <a:uLnTx/>
                <a:uFillTx/>
                <a:latin typeface="Open Sans"/>
                <a:ea typeface="Open Sans"/>
                <a:cs typeface="Open Sans"/>
              </a:defRPr>
            </a:lvl1pPr>
          </a:lstStyle>
          <a:p>
            <a:r>
              <a:rPr lang="en-US" dirty="0"/>
              <a:t>Comprehensive course guide</a:t>
            </a:r>
            <a:endParaRPr lang="en-AE" dirty="0"/>
          </a:p>
        </p:txBody>
      </p:sp>
      <p:sp>
        <p:nvSpPr>
          <p:cNvPr id="84" name="TextBox 83">
            <a:extLst>
              <a:ext uri="{FF2B5EF4-FFF2-40B4-BE49-F238E27FC236}">
                <a16:creationId xmlns:a16="http://schemas.microsoft.com/office/drawing/2014/main" id="{3A97F8AC-779D-41CB-96B5-8D20F5CED0FB}"/>
              </a:ext>
            </a:extLst>
          </p:cNvPr>
          <p:cNvSpPr txBox="1"/>
          <p:nvPr/>
        </p:nvSpPr>
        <p:spPr>
          <a:xfrm>
            <a:off x="3390900" y="3937000"/>
            <a:ext cx="2387600" cy="533400"/>
          </a:xfrm>
          <a:prstGeom prst="rect">
            <a:avLst/>
          </a:prstGeom>
          <a:noFill/>
          <a:ln>
            <a:noFill/>
          </a:ln>
        </p:spPr>
        <p:txBody>
          <a:bodyPr vertOverflow="overflow" vert="horz" wrap="square"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4748B"/>
                </a:solidFill>
                <a:effectLst/>
                <a:uLnTx/>
                <a:uFillTx/>
                <a:latin typeface="Open Sans"/>
                <a:ea typeface="Open Sans"/>
                <a:cs typeface="Open Sans"/>
              </a:rPr>
              <a:t>Complete resource pack included</a:t>
            </a:r>
            <a:endParaRPr kumimoji="0" lang="en-AE" sz="1000" b="0" i="0" u="none" strike="noStrike" kern="1200" cap="none" spc="0" normalizeH="0" baseline="0" noProof="0" dirty="0">
              <a:ln>
                <a:noFill/>
              </a:ln>
              <a:solidFill>
                <a:srgbClr val="64748B"/>
              </a:solidFill>
              <a:effectLst/>
              <a:uLnTx/>
              <a:uFillTx/>
              <a:latin typeface="Open Sans"/>
              <a:ea typeface="Open Sans"/>
              <a:cs typeface="Open Sans"/>
            </a:endParaRPr>
          </a:p>
        </p:txBody>
      </p:sp>
      <p:sp>
        <p:nvSpPr>
          <p:cNvPr id="85" name="TextBox 84">
            <a:extLst>
              <a:ext uri="{FF2B5EF4-FFF2-40B4-BE49-F238E27FC236}">
                <a16:creationId xmlns:a16="http://schemas.microsoft.com/office/drawing/2014/main" id="{1601E65F-DA42-46CC-9914-4D4A5C3DED5A}"/>
              </a:ext>
            </a:extLst>
          </p:cNvPr>
          <p:cNvSpPr txBox="1"/>
          <p:nvPr/>
        </p:nvSpPr>
        <p:spPr>
          <a:xfrm>
            <a:off x="6769100" y="3327400"/>
            <a:ext cx="1854200" cy="457200"/>
          </a:xfrm>
          <a:prstGeom prst="rect">
            <a:avLst/>
          </a:prstGeom>
          <a:noFill/>
          <a:ln>
            <a:noFill/>
          </a:ln>
        </p:spPr>
        <p:txBody>
          <a:bodyPr vertOverflow="overflow" vert="horz" wrap="square" rtlCol="0" anchor="t" anchorCtr="0">
            <a:noAutofit/>
          </a:bodyPr>
          <a:lstStyle>
            <a:lvl1pPr marR="0" lvl="0" indent="0" fontAlgn="auto">
              <a:lnSpc>
                <a:spcPct val="100000"/>
              </a:lnSpc>
              <a:spcBef>
                <a:spcPts val="0"/>
              </a:spcBef>
              <a:spcAft>
                <a:spcPts val="0"/>
              </a:spcAft>
              <a:buClrTx/>
              <a:buSzTx/>
              <a:buFontTx/>
              <a:buNone/>
              <a:tabLst/>
              <a:defRPr kumimoji="0" sz="1600" b="1" i="0" u="none" strike="noStrike" cap="none" spc="0" normalizeH="0" baseline="0">
                <a:ln>
                  <a:noFill/>
                </a:ln>
                <a:solidFill>
                  <a:srgbClr val="010131"/>
                </a:solidFill>
                <a:effectLst/>
                <a:uLnTx/>
                <a:uFillTx/>
                <a:latin typeface="Open Sans"/>
                <a:ea typeface="Open Sans"/>
                <a:cs typeface="Open Sans"/>
              </a:defRPr>
            </a:lvl1pPr>
          </a:lstStyle>
          <a:p>
            <a:r>
              <a:rPr lang="en-US" dirty="0"/>
              <a:t>Data-driven improvements</a:t>
            </a:r>
            <a:endParaRPr lang="en-AE" dirty="0"/>
          </a:p>
        </p:txBody>
      </p:sp>
      <p:sp>
        <p:nvSpPr>
          <p:cNvPr id="86" name="TextBox 85">
            <a:extLst>
              <a:ext uri="{FF2B5EF4-FFF2-40B4-BE49-F238E27FC236}">
                <a16:creationId xmlns:a16="http://schemas.microsoft.com/office/drawing/2014/main" id="{0F9C6EDB-F452-4DD4-8A09-AC0245F60629}"/>
              </a:ext>
            </a:extLst>
          </p:cNvPr>
          <p:cNvSpPr txBox="1"/>
          <p:nvPr/>
        </p:nvSpPr>
        <p:spPr>
          <a:xfrm>
            <a:off x="6235700" y="3937000"/>
            <a:ext cx="2540000" cy="533400"/>
          </a:xfrm>
          <a:prstGeom prst="rect">
            <a:avLst/>
          </a:prstGeom>
          <a:noFill/>
          <a:ln>
            <a:noFill/>
          </a:ln>
        </p:spPr>
        <p:txBody>
          <a:bodyPr vertOverflow="overflow" vert="horz" wrap="square"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4748B"/>
                </a:solidFill>
                <a:effectLst/>
                <a:uLnTx/>
                <a:uFillTx/>
                <a:latin typeface="Open Sans"/>
                <a:ea typeface="Open Sans"/>
                <a:cs typeface="Open Sans"/>
              </a:rPr>
              <a:t>Continuous evidence-based refinement</a:t>
            </a:r>
            <a:endParaRPr kumimoji="0" lang="en-AE" sz="1000" b="0" i="0" u="none" strike="noStrike" kern="1200" cap="none" spc="0" normalizeH="0" baseline="0" noProof="0" dirty="0">
              <a:ln>
                <a:noFill/>
              </a:ln>
              <a:solidFill>
                <a:srgbClr val="64748B"/>
              </a:solidFill>
              <a:effectLst/>
              <a:uLnTx/>
              <a:uFillTx/>
              <a:latin typeface="Open Sans"/>
              <a:ea typeface="Open Sans"/>
              <a:cs typeface="Open Sans"/>
            </a:endParaRPr>
          </a:p>
        </p:txBody>
      </p:sp>
      <p:pic>
        <p:nvPicPr>
          <p:cNvPr id="87" name="Graphic 87" descr="Industry-leading accreditations"/>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7700" y="1930400"/>
            <a:ext cx="203200" cy="203200"/>
          </a:xfrm>
          <a:prstGeom prst="rect">
            <a:avLst/>
          </a:prstGeom>
        </p:spPr>
      </p:pic>
      <p:pic>
        <p:nvPicPr>
          <p:cNvPr id="88" name="Graphic 88" descr="Expert facilitation"/>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492500" y="1930400"/>
            <a:ext cx="203200" cy="203200"/>
          </a:xfrm>
          <a:prstGeom prst="rect">
            <a:avLst/>
          </a:prstGeom>
        </p:spPr>
      </p:pic>
      <p:pic>
        <p:nvPicPr>
          <p:cNvPr id="89" name="Graphic 89" descr="Virtual clinic"/>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37300" y="1930400"/>
            <a:ext cx="203200" cy="203200"/>
          </a:xfrm>
          <a:prstGeom prst="rect">
            <a:avLst/>
          </a:prstGeom>
        </p:spPr>
      </p:pic>
      <p:pic>
        <p:nvPicPr>
          <p:cNvPr id="90" name="Graphic 90" descr="E-learni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47700" y="3454400"/>
            <a:ext cx="203200" cy="203200"/>
          </a:xfrm>
          <a:prstGeom prst="rect">
            <a:avLst/>
          </a:prstGeom>
        </p:spPr>
      </p:pic>
      <p:pic>
        <p:nvPicPr>
          <p:cNvPr id="91" name="Graphic 91" descr="Course guide"/>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492500" y="3454400"/>
            <a:ext cx="203200" cy="203200"/>
          </a:xfrm>
          <a:prstGeom prst="rect">
            <a:avLst/>
          </a:prstGeom>
        </p:spPr>
      </p:pic>
      <p:pic>
        <p:nvPicPr>
          <p:cNvPr id="92" name="Graphic 92" descr="Data-driven improvements"/>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337300" y="3454400"/>
            <a:ext cx="203200" cy="203200"/>
          </a:xfrm>
          <a:prstGeom prst="rect">
            <a:avLst/>
          </a:prstGeom>
        </p:spPr>
      </p:pic>
      <p:sp>
        <p:nvSpPr>
          <p:cNvPr id="8" name="PageNumber">
            <a:extLst>
              <a:ext uri="{FF2B5EF4-FFF2-40B4-BE49-F238E27FC236}">
                <a16:creationId xmlns:a16="http://schemas.microsoft.com/office/drawing/2014/main" id="{B2C3E114-217A-4282-AE6D-E1D7A7927E5F}"/>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29</a:t>
            </a:r>
          </a:p>
        </p:txBody>
      </p:sp>
    </p:spTree>
    <p:extLst>
      <p:ext uri="{BB962C8B-B14F-4D97-AF65-F5344CB8AC3E}">
        <p14:creationId xmlns:p14="http://schemas.microsoft.com/office/powerpoint/2010/main" val="148449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WHO WE ARE</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Learning and Consulting Partner</a:t>
            </a:r>
            <a:endParaRPr lang="en-US" sz="2700" dirty="0"/>
          </a:p>
        </p:txBody>
      </p:sp>
      <p:sp>
        <p:nvSpPr>
          <p:cNvPr id="6" name="Text 3"/>
          <p:cNvSpPr/>
          <p:nvPr/>
        </p:nvSpPr>
        <p:spPr>
          <a:xfrm>
            <a:off x="304800" y="1280160"/>
            <a:ext cx="5135880" cy="1737360"/>
          </a:xfrm>
          <a:prstGeom prst="rect">
            <a:avLst/>
          </a:prstGeom>
          <a:noFill/>
          <a:ln/>
        </p:spPr>
        <p:txBody>
          <a:bodyPr wrap="square" lIns="0" tIns="0" rIns="0" bIns="0" rtlCol="0" anchor="ctr"/>
          <a:lstStyle/>
          <a:p>
            <a:pPr marL="0" indent="0">
              <a:lnSpc>
                <a:spcPct val="115000"/>
              </a:lnSpc>
              <a:buNone/>
            </a:pPr>
            <a:r>
              <a:rPr lang="en-US" sz="1300" dirty="0">
                <a:solidFill>
                  <a:srgbClr val="1E293B"/>
                </a:solidFill>
                <a:latin typeface="Open Sans" pitchFamily="34" charset="0"/>
                <a:ea typeface="Open Sans" pitchFamily="34" charset="-122"/>
                <a:cs typeface="Open Sans" pitchFamily="34" charset="-120"/>
              </a:rPr>
              <a:t>VIFM is a finance and management institute delivering best-in-class learning journeys and value-adding consulting engagements. We help professionals and organisations build measurable capability across finance, data, and management, and we do it bilingually, in English and Arabic, across four world regions.</a:t>
            </a:r>
            <a:endParaRPr lang="en-US" sz="1300" dirty="0"/>
          </a:p>
        </p:txBody>
      </p:sp>
      <p:sp>
        <p:nvSpPr>
          <p:cNvPr id="7" name="Shape 4"/>
          <p:cNvSpPr/>
          <p:nvPr/>
        </p:nvSpPr>
        <p:spPr>
          <a:xfrm>
            <a:off x="5532120" y="1280160"/>
            <a:ext cx="3154680" cy="822960"/>
          </a:xfrm>
          <a:prstGeom prst="roundRect">
            <a:avLst>
              <a:gd name="adj" fmla="val 8889"/>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8" name="Shape 5"/>
          <p:cNvSpPr/>
          <p:nvPr/>
        </p:nvSpPr>
        <p:spPr>
          <a:xfrm>
            <a:off x="5696712" y="1508760"/>
            <a:ext cx="384048" cy="384048"/>
          </a:xfrm>
          <a:prstGeom prst="ellipse">
            <a:avLst/>
          </a:prstGeom>
          <a:solidFill>
            <a:srgbClr val="5391D5"/>
          </a:solidFill>
          <a:ln w="12700">
            <a:solidFill>
              <a:srgbClr val="5391D5"/>
            </a:solidFill>
            <a:prstDash val="solid"/>
          </a:ln>
        </p:spPr>
        <p:txBody>
          <a:bodyPr/>
          <a:lstStyle/>
          <a:p>
            <a:endParaRPr lang="en-AE" dirty="0"/>
          </a:p>
        </p:txBody>
      </p:sp>
      <p:pic>
        <p:nvPicPr>
          <p:cNvPr id="9" name="Image 1" descr="/tmp/pf_0.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797296" y="1609344"/>
            <a:ext cx="182880" cy="182880"/>
          </a:xfrm>
          <a:prstGeom prst="rect">
            <a:avLst/>
          </a:prstGeom>
        </p:spPr>
      </p:pic>
      <p:sp>
        <p:nvSpPr>
          <p:cNvPr id="10" name="Text 6"/>
          <p:cNvSpPr/>
          <p:nvPr/>
        </p:nvSpPr>
        <p:spPr>
          <a:xfrm>
            <a:off x="6217920" y="1399032"/>
            <a:ext cx="2377440" cy="274320"/>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Training and consulting</a:t>
            </a:r>
            <a:endParaRPr lang="en-US" sz="1600" dirty="0"/>
          </a:p>
        </p:txBody>
      </p:sp>
      <p:sp>
        <p:nvSpPr>
          <p:cNvPr id="11" name="Text 7"/>
          <p:cNvSpPr/>
          <p:nvPr/>
        </p:nvSpPr>
        <p:spPr>
          <a:xfrm>
            <a:off x="6217920" y="1664208"/>
            <a:ext cx="2377440" cy="36576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Two connected practices, one standard of quality.</a:t>
            </a:r>
            <a:endParaRPr lang="en-US" sz="950" dirty="0"/>
          </a:p>
        </p:txBody>
      </p:sp>
      <p:sp>
        <p:nvSpPr>
          <p:cNvPr id="12" name="Shape 8"/>
          <p:cNvSpPr/>
          <p:nvPr/>
        </p:nvSpPr>
        <p:spPr>
          <a:xfrm>
            <a:off x="5532120" y="2212848"/>
            <a:ext cx="3154680" cy="822960"/>
          </a:xfrm>
          <a:prstGeom prst="roundRect">
            <a:avLst>
              <a:gd name="adj" fmla="val 8889"/>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3" name="Shape 9"/>
          <p:cNvSpPr/>
          <p:nvPr/>
        </p:nvSpPr>
        <p:spPr>
          <a:xfrm>
            <a:off x="5696712" y="2441448"/>
            <a:ext cx="384048" cy="384048"/>
          </a:xfrm>
          <a:prstGeom prst="ellipse">
            <a:avLst/>
          </a:prstGeom>
          <a:solidFill>
            <a:srgbClr val="5391D5"/>
          </a:solidFill>
          <a:ln w="12700">
            <a:solidFill>
              <a:srgbClr val="5391D5"/>
            </a:solidFill>
            <a:prstDash val="solid"/>
          </a:ln>
        </p:spPr>
        <p:txBody>
          <a:bodyPr/>
          <a:lstStyle/>
          <a:p>
            <a:endParaRPr lang="en-AE" dirty="0"/>
          </a:p>
        </p:txBody>
      </p:sp>
      <p:pic>
        <p:nvPicPr>
          <p:cNvPr id="14" name="Image 2" descr="/tmp/pf_1.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97296" y="2542032"/>
            <a:ext cx="182880" cy="182880"/>
          </a:xfrm>
          <a:prstGeom prst="rect">
            <a:avLst/>
          </a:prstGeom>
        </p:spPr>
      </p:pic>
      <p:sp>
        <p:nvSpPr>
          <p:cNvPr id="15" name="Text 10"/>
          <p:cNvSpPr/>
          <p:nvPr/>
        </p:nvSpPr>
        <p:spPr>
          <a:xfrm>
            <a:off x="6217920" y="2331720"/>
            <a:ext cx="2377440" cy="274320"/>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Bilingual by design</a:t>
            </a:r>
            <a:endParaRPr lang="en-US" sz="1600" dirty="0"/>
          </a:p>
        </p:txBody>
      </p:sp>
      <p:sp>
        <p:nvSpPr>
          <p:cNvPr id="16" name="Text 11"/>
          <p:cNvSpPr/>
          <p:nvPr/>
        </p:nvSpPr>
        <p:spPr>
          <a:xfrm>
            <a:off x="6217920" y="2596896"/>
            <a:ext cx="2377440" cy="36576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Every engagement delivered in English or Arabic.</a:t>
            </a:r>
            <a:endParaRPr lang="en-US" sz="950" dirty="0"/>
          </a:p>
        </p:txBody>
      </p:sp>
      <p:sp>
        <p:nvSpPr>
          <p:cNvPr id="17" name="Shape 12"/>
          <p:cNvSpPr/>
          <p:nvPr/>
        </p:nvSpPr>
        <p:spPr>
          <a:xfrm>
            <a:off x="5532120" y="3145536"/>
            <a:ext cx="3154680" cy="822960"/>
          </a:xfrm>
          <a:prstGeom prst="roundRect">
            <a:avLst>
              <a:gd name="adj" fmla="val 8889"/>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8" name="Shape 13"/>
          <p:cNvSpPr/>
          <p:nvPr/>
        </p:nvSpPr>
        <p:spPr>
          <a:xfrm>
            <a:off x="5696712" y="3374136"/>
            <a:ext cx="384048" cy="384048"/>
          </a:xfrm>
          <a:prstGeom prst="ellipse">
            <a:avLst/>
          </a:prstGeom>
          <a:solidFill>
            <a:srgbClr val="5391D5"/>
          </a:solidFill>
          <a:ln w="12700">
            <a:solidFill>
              <a:srgbClr val="5391D5"/>
            </a:solidFill>
            <a:prstDash val="solid"/>
          </a:ln>
        </p:spPr>
        <p:txBody>
          <a:bodyPr/>
          <a:lstStyle/>
          <a:p>
            <a:endParaRPr lang="en-AE" dirty="0"/>
          </a:p>
        </p:txBody>
      </p:sp>
      <p:pic>
        <p:nvPicPr>
          <p:cNvPr id="19" name="Image 3" descr="/tmp/pf_2.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797296" y="3474720"/>
            <a:ext cx="182880" cy="182880"/>
          </a:xfrm>
          <a:prstGeom prst="rect">
            <a:avLst/>
          </a:prstGeom>
        </p:spPr>
      </p:pic>
      <p:sp>
        <p:nvSpPr>
          <p:cNvPr id="20" name="Text 14"/>
          <p:cNvSpPr/>
          <p:nvPr/>
        </p:nvSpPr>
        <p:spPr>
          <a:xfrm>
            <a:off x="6217920" y="3264408"/>
            <a:ext cx="2377440" cy="274320"/>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Regional reach</a:t>
            </a:r>
            <a:endParaRPr lang="en-US" sz="1600" dirty="0"/>
          </a:p>
        </p:txBody>
      </p:sp>
      <p:sp>
        <p:nvSpPr>
          <p:cNvPr id="21" name="Text 15"/>
          <p:cNvSpPr/>
          <p:nvPr/>
        </p:nvSpPr>
        <p:spPr>
          <a:xfrm>
            <a:off x="6217920" y="3529584"/>
            <a:ext cx="2377440" cy="36576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GCC, Levant, North Africa and North America.</a:t>
            </a:r>
            <a:endParaRPr lang="en-US" sz="950" dirty="0"/>
          </a:p>
        </p:txBody>
      </p:sp>
      <p:sp>
        <p:nvSpPr>
          <p:cNvPr id="22" name="Shape 16"/>
          <p:cNvSpPr/>
          <p:nvPr/>
        </p:nvSpPr>
        <p:spPr>
          <a:xfrm>
            <a:off x="457200" y="3337560"/>
            <a:ext cx="4892040" cy="1188720"/>
          </a:xfrm>
          <a:prstGeom prst="roundRect">
            <a:avLst>
              <a:gd name="adj" fmla="val 6154"/>
            </a:avLst>
          </a:prstGeom>
          <a:solidFill>
            <a:srgbClr val="010131"/>
          </a:solidFill>
          <a:ln w="12700">
            <a:solidFill>
              <a:srgbClr val="010131"/>
            </a:solidFill>
            <a:prstDash val="solid"/>
          </a:ln>
        </p:spPr>
        <p:txBody>
          <a:bodyPr/>
          <a:lstStyle/>
          <a:p>
            <a:endParaRPr lang="en-AE" dirty="0"/>
          </a:p>
        </p:txBody>
      </p:sp>
      <p:sp>
        <p:nvSpPr>
          <p:cNvPr id="23" name="Text 17"/>
          <p:cNvSpPr/>
          <p:nvPr/>
        </p:nvSpPr>
        <p:spPr>
          <a:xfrm>
            <a:off x="685800" y="3520440"/>
            <a:ext cx="4572000" cy="237744"/>
          </a:xfrm>
          <a:prstGeom prst="rect">
            <a:avLst/>
          </a:prstGeom>
          <a:noFill/>
          <a:ln/>
        </p:spPr>
        <p:txBody>
          <a:bodyPr wrap="square" lIns="0" tIns="0" rIns="0" bIns="0" rtlCol="0" anchor="ctr"/>
          <a:lstStyle/>
          <a:p>
            <a:pPr marL="0" indent="0">
              <a:buNone/>
            </a:pPr>
            <a:r>
              <a:rPr lang="en-US" sz="900" b="1" kern="0" spc="200" dirty="0">
                <a:solidFill>
                  <a:srgbClr val="5391D5"/>
                </a:solidFill>
                <a:latin typeface="Open Sans" pitchFamily="34" charset="0"/>
                <a:ea typeface="Open Sans" pitchFamily="34" charset="-122"/>
                <a:cs typeface="Open Sans" pitchFamily="34" charset="-120"/>
              </a:rPr>
              <a:t>OUR PROMISE</a:t>
            </a:r>
            <a:endParaRPr lang="en-US" sz="900" dirty="0"/>
          </a:p>
        </p:txBody>
      </p:sp>
      <p:sp>
        <p:nvSpPr>
          <p:cNvPr id="24" name="Text 18"/>
          <p:cNvSpPr/>
          <p:nvPr/>
        </p:nvSpPr>
        <p:spPr>
          <a:xfrm>
            <a:off x="685800" y="3767328"/>
            <a:ext cx="4480560" cy="731520"/>
          </a:xfrm>
          <a:prstGeom prst="rect">
            <a:avLst/>
          </a:prstGeom>
          <a:noFill/>
          <a:ln/>
        </p:spPr>
        <p:txBody>
          <a:bodyPr wrap="square" lIns="0" tIns="0" rIns="0" bIns="0" rtlCol="0" anchor="ctr"/>
          <a:lstStyle/>
          <a:p>
            <a:pPr marL="0" indent="0">
              <a:lnSpc>
                <a:spcPct val="110000"/>
              </a:lnSpc>
              <a:buNone/>
            </a:pPr>
            <a:r>
              <a:rPr lang="en-US" sz="1150" dirty="0">
                <a:solidFill>
                  <a:srgbClr val="FFFFFF"/>
                </a:solidFill>
                <a:latin typeface="Open Sans" pitchFamily="34" charset="0"/>
                <a:ea typeface="Open Sans" pitchFamily="34" charset="-122"/>
                <a:cs typeface="Open Sans" pitchFamily="34" charset="-120"/>
              </a:rPr>
              <a:t>To be the learning partner clients trust, honouring the time, effort and resources our participants invest in every course.</a:t>
            </a:r>
            <a:endParaRPr lang="en-US" sz="1150" dirty="0"/>
          </a:p>
        </p:txBody>
      </p:sp>
      <p:sp>
        <p:nvSpPr>
          <p:cNvPr id="25" name="Shape 19"/>
          <p:cNvSpPr/>
          <p:nvPr/>
        </p:nvSpPr>
        <p:spPr>
          <a:xfrm>
            <a:off x="365760" y="4882896"/>
            <a:ext cx="1271016"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26" name="Text 20"/>
          <p:cNvSpPr/>
          <p:nvPr/>
        </p:nvSpPr>
        <p:spPr>
          <a:xfrm>
            <a:off x="365760" y="4882896"/>
            <a:ext cx="1271016"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WHO WE ARE</a:t>
            </a:r>
            <a:endParaRPr lang="en-US" sz="700" dirty="0"/>
          </a:p>
        </p:txBody>
      </p:sp>
      <p:sp>
        <p:nvSpPr>
          <p:cNvPr id="27" name="Text 21"/>
          <p:cNvSpPr/>
          <p:nvPr/>
        </p:nvSpPr>
        <p:spPr>
          <a:xfrm>
            <a:off x="1773936"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29" name="PageNumber">
            <a:extLst>
              <a:ext uri="{FF2B5EF4-FFF2-40B4-BE49-F238E27FC236}">
                <a16:creationId xmlns:a16="http://schemas.microsoft.com/office/drawing/2014/main" id="{2EEACBE0-5806-499D-B512-B0470C158E9D}"/>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FLAGSHIP CERTIFICATIONS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Globally recognized credentials</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265176" y="1325880"/>
            <a:ext cx="2029968"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429768" y="1508760"/>
            <a:ext cx="457200" cy="45720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1" descr="/tmp/icon_49.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8640" y="1627632"/>
            <a:ext cx="219456" cy="219456"/>
          </a:xfrm>
          <a:prstGeom prst="rect">
            <a:avLst/>
          </a:prstGeom>
        </p:spPr>
      </p:pic>
      <p:sp>
        <p:nvSpPr>
          <p:cNvPr id="9" name="Text 5"/>
          <p:cNvSpPr/>
          <p:nvPr/>
        </p:nvSpPr>
        <p:spPr>
          <a:xfrm>
            <a:off x="996696" y="1527048"/>
            <a:ext cx="1225296" cy="310896"/>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CAIFL</a:t>
            </a:r>
          </a:p>
        </p:txBody>
      </p:sp>
      <p:sp>
        <p:nvSpPr>
          <p:cNvPr id="10" name="Text 6"/>
          <p:cNvSpPr/>
          <p:nvPr/>
        </p:nvSpPr>
        <p:spPr>
          <a:xfrm>
            <a:off x="448056" y="2075688"/>
            <a:ext cx="1664208"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E293B"/>
                </a:solidFill>
                <a:effectLst/>
                <a:uLnTx/>
                <a:uFillTx/>
                <a:latin typeface="Open Sans" pitchFamily="34" charset="0"/>
                <a:ea typeface="Open Sans" pitchFamily="34" charset="-122"/>
                <a:cs typeface="Open Sans" pitchFamily="34" charset="-120"/>
              </a:rPr>
              <a:t>Certified AI Finance Leader</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448056" y="2441448"/>
            <a:ext cx="1664208"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ARTIFICIAL INTELLIGENCE</a:t>
            </a:r>
            <a:endParaRPr kumimoji="0" lang="en-US" sz="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2459736" y="1325880"/>
            <a:ext cx="2029968"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9"/>
          <p:cNvSpPr/>
          <p:nvPr/>
        </p:nvSpPr>
        <p:spPr>
          <a:xfrm>
            <a:off x="2624328" y="1508760"/>
            <a:ext cx="457200" cy="45720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Image 2" descr="/tmp/icon_50.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43200" y="1627632"/>
            <a:ext cx="219456" cy="219456"/>
          </a:xfrm>
          <a:prstGeom prst="rect">
            <a:avLst/>
          </a:prstGeom>
        </p:spPr>
      </p:pic>
      <p:sp>
        <p:nvSpPr>
          <p:cNvPr id="15" name="Text 10"/>
          <p:cNvSpPr/>
          <p:nvPr/>
        </p:nvSpPr>
        <p:spPr>
          <a:xfrm>
            <a:off x="3191256" y="1527048"/>
            <a:ext cx="1225296" cy="310896"/>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CAPA</a:t>
            </a:r>
          </a:p>
        </p:txBody>
      </p:sp>
      <p:sp>
        <p:nvSpPr>
          <p:cNvPr id="16" name="Text 11"/>
          <p:cNvSpPr/>
          <p:nvPr/>
        </p:nvSpPr>
        <p:spPr>
          <a:xfrm>
            <a:off x="2642616" y="2075688"/>
            <a:ext cx="1929384"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E293B"/>
                </a:solidFill>
                <a:effectLst/>
                <a:uLnTx/>
                <a:uFillTx/>
                <a:latin typeface="Open Sans" pitchFamily="34" charset="0"/>
                <a:ea typeface="Open Sans" pitchFamily="34" charset="-122"/>
                <a:cs typeface="Open Sans" pitchFamily="34" charset="-120"/>
              </a:rPr>
              <a:t>Certified AI-Powered Accountant</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2"/>
          <p:cNvSpPr/>
          <p:nvPr/>
        </p:nvSpPr>
        <p:spPr>
          <a:xfrm>
            <a:off x="2642616" y="2441448"/>
            <a:ext cx="1664208"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ARTIFICIAL INTELLIGENCE</a:t>
            </a:r>
            <a:endParaRPr kumimoji="0" lang="en-US" sz="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3"/>
          <p:cNvSpPr/>
          <p:nvPr/>
        </p:nvSpPr>
        <p:spPr>
          <a:xfrm>
            <a:off x="4654296" y="1325880"/>
            <a:ext cx="2029968"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4"/>
          <p:cNvSpPr/>
          <p:nvPr/>
        </p:nvSpPr>
        <p:spPr>
          <a:xfrm>
            <a:off x="4818888" y="1508760"/>
            <a:ext cx="457200" cy="45720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Image 3" descr="/tmp/icon_51.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37760" y="1627632"/>
            <a:ext cx="219456" cy="219456"/>
          </a:xfrm>
          <a:prstGeom prst="rect">
            <a:avLst/>
          </a:prstGeom>
        </p:spPr>
      </p:pic>
      <p:sp>
        <p:nvSpPr>
          <p:cNvPr id="21" name="Text 15"/>
          <p:cNvSpPr/>
          <p:nvPr/>
        </p:nvSpPr>
        <p:spPr>
          <a:xfrm>
            <a:off x="5385816" y="1527048"/>
            <a:ext cx="1225296" cy="310896"/>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PMP</a:t>
            </a:r>
          </a:p>
        </p:txBody>
      </p:sp>
      <p:sp>
        <p:nvSpPr>
          <p:cNvPr id="22" name="Text 16"/>
          <p:cNvSpPr/>
          <p:nvPr/>
        </p:nvSpPr>
        <p:spPr>
          <a:xfrm>
            <a:off x="4837176" y="2075688"/>
            <a:ext cx="1929384"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E293B"/>
                </a:solidFill>
                <a:effectLst/>
                <a:uLnTx/>
                <a:uFillTx/>
                <a:latin typeface="Open Sans" pitchFamily="34" charset="0"/>
                <a:ea typeface="Open Sans" pitchFamily="34" charset="-122"/>
                <a:cs typeface="Open Sans" pitchFamily="34" charset="-120"/>
              </a:rPr>
              <a:t>Project Management Professional</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17"/>
          <p:cNvSpPr/>
          <p:nvPr/>
        </p:nvSpPr>
        <p:spPr>
          <a:xfrm>
            <a:off x="4837176" y="2441448"/>
            <a:ext cx="1664208"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PROJECT MANAGEMENT</a:t>
            </a:r>
            <a:endParaRPr kumimoji="0" lang="en-US" sz="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18"/>
          <p:cNvSpPr/>
          <p:nvPr/>
        </p:nvSpPr>
        <p:spPr>
          <a:xfrm>
            <a:off x="6848856" y="1325880"/>
            <a:ext cx="2029968"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hape 19"/>
          <p:cNvSpPr/>
          <p:nvPr/>
        </p:nvSpPr>
        <p:spPr>
          <a:xfrm>
            <a:off x="7013448" y="1508760"/>
            <a:ext cx="457200" cy="45720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6" name="Image 4" descr="/tmp/icon_52.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32320" y="1627632"/>
            <a:ext cx="219456" cy="219456"/>
          </a:xfrm>
          <a:prstGeom prst="rect">
            <a:avLst/>
          </a:prstGeom>
        </p:spPr>
      </p:pic>
      <p:sp>
        <p:nvSpPr>
          <p:cNvPr id="27" name="Text 20"/>
          <p:cNvSpPr/>
          <p:nvPr/>
        </p:nvSpPr>
        <p:spPr>
          <a:xfrm>
            <a:off x="7580376" y="1527048"/>
            <a:ext cx="1225296" cy="310896"/>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CAMS</a:t>
            </a:r>
          </a:p>
        </p:txBody>
      </p:sp>
      <p:sp>
        <p:nvSpPr>
          <p:cNvPr id="28" name="Text 21"/>
          <p:cNvSpPr/>
          <p:nvPr/>
        </p:nvSpPr>
        <p:spPr>
          <a:xfrm>
            <a:off x="7031736" y="2075688"/>
            <a:ext cx="1664208"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E293B"/>
                </a:solidFill>
                <a:effectLst/>
                <a:uLnTx/>
                <a:uFillTx/>
                <a:latin typeface="Open Sans" pitchFamily="34" charset="0"/>
                <a:ea typeface="Open Sans" pitchFamily="34" charset="-122"/>
                <a:cs typeface="Open Sans" pitchFamily="34" charset="-120"/>
              </a:rPr>
              <a:t>Certified Anti-Money Laundering Specialist</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2"/>
          <p:cNvSpPr/>
          <p:nvPr/>
        </p:nvSpPr>
        <p:spPr>
          <a:xfrm>
            <a:off x="7031736" y="2441448"/>
            <a:ext cx="1664208"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BANKING</a:t>
            </a:r>
            <a:endParaRPr kumimoji="0" lang="en-US" sz="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3"/>
          <p:cNvSpPr/>
          <p:nvPr/>
        </p:nvSpPr>
        <p:spPr>
          <a:xfrm>
            <a:off x="265176" y="2880360"/>
            <a:ext cx="2029968"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hape 24"/>
          <p:cNvSpPr/>
          <p:nvPr/>
        </p:nvSpPr>
        <p:spPr>
          <a:xfrm>
            <a:off x="429768" y="3063240"/>
            <a:ext cx="457200" cy="45720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2" name="Image 5" descr="/tmp/icon_53.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8640" y="3182112"/>
            <a:ext cx="219456" cy="219456"/>
          </a:xfrm>
          <a:prstGeom prst="rect">
            <a:avLst/>
          </a:prstGeom>
        </p:spPr>
      </p:pic>
      <p:sp>
        <p:nvSpPr>
          <p:cNvPr id="33" name="Text 25"/>
          <p:cNvSpPr/>
          <p:nvPr/>
        </p:nvSpPr>
        <p:spPr>
          <a:xfrm>
            <a:off x="996696" y="3081528"/>
            <a:ext cx="1225296" cy="310896"/>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CDMP</a:t>
            </a:r>
          </a:p>
        </p:txBody>
      </p:sp>
      <p:sp>
        <p:nvSpPr>
          <p:cNvPr id="34" name="Text 26"/>
          <p:cNvSpPr/>
          <p:nvPr/>
        </p:nvSpPr>
        <p:spPr>
          <a:xfrm>
            <a:off x="88856" y="3581069"/>
            <a:ext cx="2382608"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E293B"/>
                </a:solidFill>
                <a:effectLst/>
                <a:uLnTx/>
                <a:uFillTx/>
                <a:latin typeface="Open Sans" pitchFamily="34" charset="0"/>
                <a:ea typeface="Open Sans" pitchFamily="34" charset="-122"/>
                <a:cs typeface="Open Sans" pitchFamily="34" charset="-120"/>
              </a:rPr>
              <a:t>Certified Data Management Professional</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27"/>
          <p:cNvSpPr/>
          <p:nvPr/>
        </p:nvSpPr>
        <p:spPr>
          <a:xfrm>
            <a:off x="448056" y="3995928"/>
            <a:ext cx="1664208"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ANALYTICS</a:t>
            </a:r>
            <a:endParaRPr kumimoji="0" lang="en-US" sz="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hape 28"/>
          <p:cNvSpPr/>
          <p:nvPr/>
        </p:nvSpPr>
        <p:spPr>
          <a:xfrm>
            <a:off x="2459736" y="2880360"/>
            <a:ext cx="2029968"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hape 29"/>
          <p:cNvSpPr/>
          <p:nvPr/>
        </p:nvSpPr>
        <p:spPr>
          <a:xfrm>
            <a:off x="2624328" y="3063240"/>
            <a:ext cx="457200" cy="45720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8" name="Image 6" descr="/tmp/icon_54.sv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743200" y="3182112"/>
            <a:ext cx="219456" cy="219456"/>
          </a:xfrm>
          <a:prstGeom prst="rect">
            <a:avLst/>
          </a:prstGeom>
        </p:spPr>
      </p:pic>
      <p:sp>
        <p:nvSpPr>
          <p:cNvPr id="39" name="Text 30"/>
          <p:cNvSpPr/>
          <p:nvPr/>
        </p:nvSpPr>
        <p:spPr>
          <a:xfrm>
            <a:off x="3191256" y="3081528"/>
            <a:ext cx="1225296" cy="310896"/>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CertIFR</a:t>
            </a:r>
          </a:p>
        </p:txBody>
      </p:sp>
      <p:sp>
        <p:nvSpPr>
          <p:cNvPr id="40" name="Text 31"/>
          <p:cNvSpPr/>
          <p:nvPr/>
        </p:nvSpPr>
        <p:spPr>
          <a:xfrm>
            <a:off x="2654344" y="3581069"/>
            <a:ext cx="1664208"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E293B"/>
                </a:solidFill>
                <a:effectLst/>
                <a:uLnTx/>
                <a:uFillTx/>
                <a:latin typeface="Open Sans" pitchFamily="34" charset="0"/>
                <a:ea typeface="Open Sans" pitchFamily="34" charset="-122"/>
                <a:cs typeface="Open Sans" pitchFamily="34" charset="-120"/>
              </a:rPr>
              <a:t>ACCA Cert. in IFRS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2"/>
          <p:cNvSpPr/>
          <p:nvPr/>
        </p:nvSpPr>
        <p:spPr>
          <a:xfrm>
            <a:off x="2642616" y="3995928"/>
            <a:ext cx="1664208"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ACCOUNTING</a:t>
            </a:r>
            <a:endParaRPr kumimoji="0" lang="en-US" sz="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hape 33"/>
          <p:cNvSpPr/>
          <p:nvPr/>
        </p:nvSpPr>
        <p:spPr>
          <a:xfrm>
            <a:off x="4654296" y="2880360"/>
            <a:ext cx="2029968"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Shape 34"/>
          <p:cNvSpPr/>
          <p:nvPr/>
        </p:nvSpPr>
        <p:spPr>
          <a:xfrm>
            <a:off x="4818888" y="3063240"/>
            <a:ext cx="457200" cy="45720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4" name="Image 7" descr="/tmp/icon_55.sv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937760" y="3182112"/>
            <a:ext cx="219456" cy="219456"/>
          </a:xfrm>
          <a:prstGeom prst="rect">
            <a:avLst/>
          </a:prstGeom>
        </p:spPr>
      </p:pic>
      <p:sp>
        <p:nvSpPr>
          <p:cNvPr id="45" name="Text 35"/>
          <p:cNvSpPr/>
          <p:nvPr/>
        </p:nvSpPr>
        <p:spPr>
          <a:xfrm>
            <a:off x="5385816" y="3081528"/>
            <a:ext cx="1225296" cy="310896"/>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PfMP</a:t>
            </a:r>
          </a:p>
        </p:txBody>
      </p:sp>
      <p:sp>
        <p:nvSpPr>
          <p:cNvPr id="46" name="Text 36"/>
          <p:cNvSpPr/>
          <p:nvPr/>
        </p:nvSpPr>
        <p:spPr>
          <a:xfrm>
            <a:off x="4745338" y="3583255"/>
            <a:ext cx="201168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E293B"/>
                </a:solidFill>
                <a:effectLst/>
                <a:uLnTx/>
                <a:uFillTx/>
                <a:latin typeface="Open Sans" pitchFamily="34" charset="0"/>
                <a:ea typeface="Open Sans" pitchFamily="34" charset="-122"/>
                <a:cs typeface="Open Sans" pitchFamily="34" charset="-120"/>
              </a:rPr>
              <a:t>Portfolio Management Professional</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Text 37"/>
          <p:cNvSpPr/>
          <p:nvPr/>
        </p:nvSpPr>
        <p:spPr>
          <a:xfrm>
            <a:off x="4837176" y="3995928"/>
            <a:ext cx="1664208"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PROJECT MANAGEMENT</a:t>
            </a:r>
            <a:endParaRPr kumimoji="0" lang="en-US" sz="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Shape 38"/>
          <p:cNvSpPr/>
          <p:nvPr/>
        </p:nvSpPr>
        <p:spPr>
          <a:xfrm>
            <a:off x="6775704" y="2870885"/>
            <a:ext cx="2029968"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Shape 39"/>
          <p:cNvSpPr/>
          <p:nvPr/>
        </p:nvSpPr>
        <p:spPr>
          <a:xfrm>
            <a:off x="7013448" y="3063240"/>
            <a:ext cx="457200" cy="45720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0" name="Image 8" descr="/tmp/icon_56.sv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132320" y="3182112"/>
            <a:ext cx="219456" cy="219456"/>
          </a:xfrm>
          <a:prstGeom prst="rect">
            <a:avLst/>
          </a:prstGeom>
        </p:spPr>
      </p:pic>
      <p:sp>
        <p:nvSpPr>
          <p:cNvPr id="51" name="Text 40"/>
          <p:cNvSpPr/>
          <p:nvPr/>
        </p:nvSpPr>
        <p:spPr>
          <a:xfrm>
            <a:off x="7580376" y="3081528"/>
            <a:ext cx="1298448" cy="310896"/>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CertFinTech</a:t>
            </a:r>
          </a:p>
        </p:txBody>
      </p:sp>
      <p:sp>
        <p:nvSpPr>
          <p:cNvPr id="52" name="Text 41"/>
          <p:cNvSpPr/>
          <p:nvPr/>
        </p:nvSpPr>
        <p:spPr>
          <a:xfrm>
            <a:off x="6952024" y="3574973"/>
            <a:ext cx="1664208"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E293B"/>
                </a:solidFill>
                <a:effectLst/>
                <a:uLnTx/>
                <a:uFillTx/>
                <a:latin typeface="Open Sans" pitchFamily="34" charset="0"/>
                <a:ea typeface="Open Sans" pitchFamily="34" charset="-122"/>
                <a:cs typeface="Open Sans" pitchFamily="34" charset="-120"/>
              </a:rPr>
              <a:t>ACCA Certificate in FinTech</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3" name="Text 42"/>
          <p:cNvSpPr/>
          <p:nvPr/>
        </p:nvSpPr>
        <p:spPr>
          <a:xfrm>
            <a:off x="7031736" y="3995928"/>
            <a:ext cx="1664208"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1" i="0" u="none" strike="noStrike" kern="0" cap="none" spc="100" normalizeH="0" baseline="0" noProof="0" dirty="0">
                <a:ln>
                  <a:noFill/>
                </a:ln>
                <a:solidFill>
                  <a:srgbClr val="5391D5"/>
                </a:solidFill>
                <a:effectLst/>
                <a:uLnTx/>
                <a:uFillTx/>
                <a:latin typeface="Open Sans" pitchFamily="34" charset="0"/>
                <a:ea typeface="Open Sans" pitchFamily="34" charset="-122"/>
                <a:cs typeface="Open Sans" pitchFamily="34" charset="-120"/>
              </a:rPr>
              <a:t>FINANCE</a:t>
            </a:r>
            <a:endParaRPr kumimoji="0" lang="en-US" sz="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Text 43"/>
          <p:cNvSpPr/>
          <p:nvPr/>
        </p:nvSpPr>
        <p:spPr>
          <a:xfrm>
            <a:off x="457200" y="4334256"/>
            <a:ext cx="8229600" cy="32918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Each programme ships with objectives, target competencies, a full outline and a tailored quote: delivery options, language and group-size pricing.</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Shape 44"/>
          <p:cNvSpPr/>
          <p:nvPr/>
        </p:nvSpPr>
        <p:spPr>
          <a:xfrm>
            <a:off x="365760" y="4882896"/>
            <a:ext cx="1655064"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Text 45"/>
          <p:cNvSpPr/>
          <p:nvPr/>
        </p:nvSpPr>
        <p:spPr>
          <a:xfrm>
            <a:off x="365760" y="4882896"/>
            <a:ext cx="1655064"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CERTIFICATIONS</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Text 46"/>
          <p:cNvSpPr/>
          <p:nvPr/>
        </p:nvSpPr>
        <p:spPr>
          <a:xfrm>
            <a:off x="2157984"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9" name="PageNumber">
            <a:extLst>
              <a:ext uri="{FF2B5EF4-FFF2-40B4-BE49-F238E27FC236}">
                <a16:creationId xmlns:a16="http://schemas.microsoft.com/office/drawing/2014/main" id="{1AA6AB75-E34A-45A2-8AB5-8B450BF57F78}"/>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30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WHY IT MATTERS</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Why the Academy is the difference</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457200" y="1280160"/>
            <a:ext cx="8229600" cy="585216"/>
          </a:xfrm>
          <a:prstGeom prst="roundRect">
            <a:avLst>
              <a:gd name="adj" fmla="val 937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603504" y="1389888"/>
            <a:ext cx="365760" cy="36576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1" descr="/tmp/icon_57.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4944" y="1481328"/>
            <a:ext cx="182880" cy="182880"/>
          </a:xfrm>
          <a:prstGeom prst="rect">
            <a:avLst/>
          </a:prstGeom>
        </p:spPr>
      </p:pic>
      <p:sp>
        <p:nvSpPr>
          <p:cNvPr id="9" name="Text 5"/>
          <p:cNvSpPr/>
          <p:nvPr/>
        </p:nvSpPr>
        <p:spPr>
          <a:xfrm>
            <a:off x="1143000" y="1280160"/>
            <a:ext cx="2377440" cy="58521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Closes the loop</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6"/>
          <p:cNvSpPr/>
          <p:nvPr/>
        </p:nvSpPr>
        <p:spPr>
          <a:xfrm>
            <a:off x="3611880" y="1399032"/>
            <a:ext cx="18288" cy="347472"/>
          </a:xfrm>
          <a:prstGeom prst="rect">
            <a:avLst/>
          </a:prstGeom>
          <a:solidFill>
            <a:srgbClr val="EDF1F5"/>
          </a:solidFill>
          <a:ln w="12700">
            <a:solidFill>
              <a:srgbClr val="EDF1F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3794760" y="1280160"/>
            <a:ext cx="4754880" cy="58521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Diagnosis becomes capability, not a report that sits on a shelf.</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457200" y="1984248"/>
            <a:ext cx="8229600" cy="585216"/>
          </a:xfrm>
          <a:prstGeom prst="roundRect">
            <a:avLst>
              <a:gd name="adj" fmla="val 937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9"/>
          <p:cNvSpPr/>
          <p:nvPr/>
        </p:nvSpPr>
        <p:spPr>
          <a:xfrm>
            <a:off x="603504" y="2093976"/>
            <a:ext cx="365760" cy="365760"/>
          </a:xfrm>
          <a:prstGeom prst="ellipse">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Image 2" descr="/tmp/icon_58.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4944" y="2185416"/>
            <a:ext cx="182880" cy="182880"/>
          </a:xfrm>
          <a:prstGeom prst="rect">
            <a:avLst/>
          </a:prstGeom>
        </p:spPr>
      </p:pic>
      <p:sp>
        <p:nvSpPr>
          <p:cNvPr id="15" name="Text 10"/>
          <p:cNvSpPr/>
          <p:nvPr/>
        </p:nvSpPr>
        <p:spPr>
          <a:xfrm>
            <a:off x="1143000" y="1984248"/>
            <a:ext cx="2377440" cy="58521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Prescriptive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1"/>
          <p:cNvSpPr/>
          <p:nvPr/>
        </p:nvSpPr>
        <p:spPr>
          <a:xfrm>
            <a:off x="3611880" y="2103120"/>
            <a:ext cx="18288" cy="347472"/>
          </a:xfrm>
          <a:prstGeom prst="rect">
            <a:avLst/>
          </a:prstGeom>
          <a:solidFill>
            <a:srgbClr val="EDF1F5"/>
          </a:solidFill>
          <a:ln w="12700">
            <a:solidFill>
              <a:srgbClr val="EDF1F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2"/>
          <p:cNvSpPr/>
          <p:nvPr/>
        </p:nvSpPr>
        <p:spPr>
          <a:xfrm>
            <a:off x="3794760" y="1984248"/>
            <a:ext cx="4754880" cy="58521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Every measured gap maps to a named VIFM programme, automatically.</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3"/>
          <p:cNvSpPr/>
          <p:nvPr/>
        </p:nvSpPr>
        <p:spPr>
          <a:xfrm>
            <a:off x="457200" y="2688336"/>
            <a:ext cx="8229600" cy="585216"/>
          </a:xfrm>
          <a:prstGeom prst="roundRect">
            <a:avLst>
              <a:gd name="adj" fmla="val 937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4"/>
          <p:cNvSpPr/>
          <p:nvPr/>
        </p:nvSpPr>
        <p:spPr>
          <a:xfrm>
            <a:off x="603504" y="2798064"/>
            <a:ext cx="365760" cy="36576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Image 3" descr="/tmp/icon_59.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4944" y="2889504"/>
            <a:ext cx="182880" cy="182880"/>
          </a:xfrm>
          <a:prstGeom prst="rect">
            <a:avLst/>
          </a:prstGeom>
        </p:spPr>
      </p:pic>
      <p:sp>
        <p:nvSpPr>
          <p:cNvPr id="21" name="Text 15"/>
          <p:cNvSpPr/>
          <p:nvPr/>
        </p:nvSpPr>
        <p:spPr>
          <a:xfrm>
            <a:off x="1143000" y="2688336"/>
            <a:ext cx="2377440" cy="58521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Measurable ROI</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16"/>
          <p:cNvSpPr/>
          <p:nvPr/>
        </p:nvSpPr>
        <p:spPr>
          <a:xfrm>
            <a:off x="3611880" y="2807208"/>
            <a:ext cx="18288" cy="347472"/>
          </a:xfrm>
          <a:prstGeom prst="rect">
            <a:avLst/>
          </a:prstGeom>
          <a:solidFill>
            <a:srgbClr val="EDF1F5"/>
          </a:solidFill>
          <a:ln w="12700">
            <a:solidFill>
              <a:srgbClr val="EDF1F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17"/>
          <p:cNvSpPr/>
          <p:nvPr/>
        </p:nvSpPr>
        <p:spPr>
          <a:xfrm>
            <a:off x="3794760" y="2688336"/>
            <a:ext cx="4754880" cy="58521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Re-assess after training and see the OAR and pillar uplift.</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18"/>
          <p:cNvSpPr/>
          <p:nvPr/>
        </p:nvSpPr>
        <p:spPr>
          <a:xfrm>
            <a:off x="457200" y="3392424"/>
            <a:ext cx="8229600" cy="585216"/>
          </a:xfrm>
          <a:prstGeom prst="roundRect">
            <a:avLst>
              <a:gd name="adj" fmla="val 937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hape 19"/>
          <p:cNvSpPr/>
          <p:nvPr/>
        </p:nvSpPr>
        <p:spPr>
          <a:xfrm>
            <a:off x="603504" y="3502152"/>
            <a:ext cx="365760" cy="365760"/>
          </a:xfrm>
          <a:prstGeom prst="ellipse">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6" name="Image 4" descr="/tmp/icon_60.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94944" y="3593592"/>
            <a:ext cx="182880" cy="182880"/>
          </a:xfrm>
          <a:prstGeom prst="rect">
            <a:avLst/>
          </a:prstGeom>
        </p:spPr>
      </p:pic>
      <p:sp>
        <p:nvSpPr>
          <p:cNvPr id="27" name="Text 20"/>
          <p:cNvSpPr/>
          <p:nvPr/>
        </p:nvSpPr>
        <p:spPr>
          <a:xfrm>
            <a:off x="1143000" y="3392424"/>
            <a:ext cx="2377440" cy="58521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Verifiable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hape 21"/>
          <p:cNvSpPr/>
          <p:nvPr/>
        </p:nvSpPr>
        <p:spPr>
          <a:xfrm>
            <a:off x="3611880" y="3511296"/>
            <a:ext cx="18288" cy="347472"/>
          </a:xfrm>
          <a:prstGeom prst="rect">
            <a:avLst/>
          </a:prstGeom>
          <a:solidFill>
            <a:srgbClr val="EDF1F5"/>
          </a:solidFill>
          <a:ln w="12700">
            <a:solidFill>
              <a:srgbClr val="EDF1F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2"/>
          <p:cNvSpPr/>
          <p:nvPr/>
        </p:nvSpPr>
        <p:spPr>
          <a:xfrm>
            <a:off x="3794760" y="3392424"/>
            <a:ext cx="4754880" cy="58521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Portable credentials, publicly checkable at any time.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3"/>
          <p:cNvSpPr/>
          <p:nvPr/>
        </p:nvSpPr>
        <p:spPr>
          <a:xfrm>
            <a:off x="457200" y="4096512"/>
            <a:ext cx="8229600" cy="585216"/>
          </a:xfrm>
          <a:prstGeom prst="roundRect">
            <a:avLst>
              <a:gd name="adj" fmla="val 937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hape 24"/>
          <p:cNvSpPr/>
          <p:nvPr/>
        </p:nvSpPr>
        <p:spPr>
          <a:xfrm>
            <a:off x="603504" y="4206240"/>
            <a:ext cx="365760" cy="365760"/>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2" name="Image 5" descr="/tmp/icon_61.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4944" y="4297680"/>
            <a:ext cx="182880" cy="182880"/>
          </a:xfrm>
          <a:prstGeom prst="rect">
            <a:avLst/>
          </a:prstGeom>
        </p:spPr>
      </p:pic>
      <p:sp>
        <p:nvSpPr>
          <p:cNvPr id="33" name="Text 25"/>
          <p:cNvSpPr/>
          <p:nvPr/>
        </p:nvSpPr>
        <p:spPr>
          <a:xfrm>
            <a:off x="1143000" y="4096512"/>
            <a:ext cx="2377440" cy="58521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0131"/>
                </a:solidFill>
                <a:effectLst/>
                <a:uLnTx/>
                <a:uFillTx/>
                <a:latin typeface="Open Sans" pitchFamily="34" charset="0"/>
                <a:ea typeface="Open Sans" pitchFamily="34" charset="-122"/>
                <a:cs typeface="Open Sans" pitchFamily="34" charset="-120"/>
              </a:rPr>
              <a:t>One ecosystem</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26"/>
          <p:cNvSpPr/>
          <p:nvPr/>
        </p:nvSpPr>
        <p:spPr>
          <a:xfrm>
            <a:off x="3611880" y="4215384"/>
            <a:ext cx="18288" cy="347472"/>
          </a:xfrm>
          <a:prstGeom prst="rect">
            <a:avLst/>
          </a:prstGeom>
          <a:solidFill>
            <a:srgbClr val="EDF1F5"/>
          </a:solidFill>
          <a:ln w="12700">
            <a:solidFill>
              <a:srgbClr val="EDF1F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27"/>
          <p:cNvSpPr/>
          <p:nvPr/>
        </p:nvSpPr>
        <p:spPr>
          <a:xfrm>
            <a:off x="3794760" y="4096512"/>
            <a:ext cx="4754880" cy="58521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Diagnose, learn and certify in one bilingual platform. No extra vendors.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hape 28"/>
          <p:cNvSpPr/>
          <p:nvPr/>
        </p:nvSpPr>
        <p:spPr>
          <a:xfrm>
            <a:off x="365760" y="4882896"/>
            <a:ext cx="1655064"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 29"/>
          <p:cNvSpPr/>
          <p:nvPr/>
        </p:nvSpPr>
        <p:spPr>
          <a:xfrm>
            <a:off x="365760" y="4882896"/>
            <a:ext cx="1655064"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WHY IT MATTERS</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30"/>
          <p:cNvSpPr/>
          <p:nvPr/>
        </p:nvSpPr>
        <p:spPr>
          <a:xfrm>
            <a:off x="2157984"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PageNumber">
            <a:extLst>
              <a:ext uri="{FF2B5EF4-FFF2-40B4-BE49-F238E27FC236}">
                <a16:creationId xmlns:a16="http://schemas.microsoft.com/office/drawing/2014/main" id="{D2274A37-5AEC-4F41-AF03-DBF2763EB5BE}"/>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31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8229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ONE ECOSYSTEM</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457200" y="512064"/>
            <a:ext cx="82296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The loop closes, and proves itself</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310896" y="1280160"/>
            <a:ext cx="1993392" cy="1783080"/>
          </a:xfrm>
          <a:prstGeom prst="roundRect">
            <a:avLst>
              <a:gd name="adj" fmla="val 4615"/>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1005840" y="153619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1" descr="/tmp/icon_62.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52144" y="1682496"/>
            <a:ext cx="310896" cy="310896"/>
          </a:xfrm>
          <a:prstGeom prst="rect">
            <a:avLst/>
          </a:prstGeom>
        </p:spPr>
      </p:pic>
      <p:sp>
        <p:nvSpPr>
          <p:cNvPr id="9" name="Text 5"/>
          <p:cNvSpPr/>
          <p:nvPr/>
        </p:nvSpPr>
        <p:spPr>
          <a:xfrm>
            <a:off x="402336" y="2249424"/>
            <a:ext cx="1810512"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Academy Completion</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6"/>
          <p:cNvSpPr/>
          <p:nvPr/>
        </p:nvSpPr>
        <p:spPr>
          <a:xfrm>
            <a:off x="457200" y="2628780"/>
            <a:ext cx="170078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Proof a programme was completed.</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7"/>
          <p:cNvSpPr/>
          <p:nvPr/>
        </p:nvSpPr>
        <p:spPr>
          <a:xfrm>
            <a:off x="2487168" y="1280160"/>
            <a:ext cx="1993392" cy="1783080"/>
          </a:xfrm>
          <a:prstGeom prst="roundRect">
            <a:avLst>
              <a:gd name="adj" fmla="val 4615"/>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3182112" y="153619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Image 2" descr="/tmp/icon_63.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28416" y="1682496"/>
            <a:ext cx="310896" cy="310896"/>
          </a:xfrm>
          <a:prstGeom prst="rect">
            <a:avLst/>
          </a:prstGeom>
        </p:spPr>
      </p:pic>
      <p:sp>
        <p:nvSpPr>
          <p:cNvPr id="14" name="Text 9"/>
          <p:cNvSpPr/>
          <p:nvPr/>
        </p:nvSpPr>
        <p:spPr>
          <a:xfrm>
            <a:off x="2578608" y="2249424"/>
            <a:ext cx="1810512"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Technical Proficiency</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0"/>
          <p:cNvSpPr/>
          <p:nvPr/>
        </p:nvSpPr>
        <p:spPr>
          <a:xfrm>
            <a:off x="2633472" y="2628780"/>
            <a:ext cx="170078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Issued when a domain bank is SME-approved.</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1"/>
          <p:cNvSpPr/>
          <p:nvPr/>
        </p:nvSpPr>
        <p:spPr>
          <a:xfrm>
            <a:off x="4663440" y="1280160"/>
            <a:ext cx="1993392" cy="1783080"/>
          </a:xfrm>
          <a:prstGeom prst="roundRect">
            <a:avLst>
              <a:gd name="adj" fmla="val 4615"/>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5358384" y="153619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Image 3" descr="/tmp/icon_64.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04688" y="1682496"/>
            <a:ext cx="310896" cy="310896"/>
          </a:xfrm>
          <a:prstGeom prst="rect">
            <a:avLst/>
          </a:prstGeom>
        </p:spPr>
      </p:pic>
      <p:sp>
        <p:nvSpPr>
          <p:cNvPr id="19" name="Text 13"/>
          <p:cNvSpPr/>
          <p:nvPr/>
        </p:nvSpPr>
        <p:spPr>
          <a:xfrm>
            <a:off x="4754880" y="2249424"/>
            <a:ext cx="1810512"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AC Ready-Now</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4"/>
          <p:cNvSpPr/>
          <p:nvPr/>
        </p:nvSpPr>
        <p:spPr>
          <a:xfrm>
            <a:off x="4809744" y="2628780"/>
            <a:ext cx="170078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Issued when an assessment says Ready Now.</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5"/>
          <p:cNvSpPr/>
          <p:nvPr/>
        </p:nvSpPr>
        <p:spPr>
          <a:xfrm>
            <a:off x="6839712" y="1280160"/>
            <a:ext cx="1993392" cy="1783080"/>
          </a:xfrm>
          <a:prstGeom prst="roundRect">
            <a:avLst>
              <a:gd name="adj" fmla="val 4615"/>
            </a:avLst>
          </a:prstGeom>
          <a:solidFill>
            <a:srgbClr val="1A3A6B"/>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16"/>
          <p:cNvSpPr/>
          <p:nvPr/>
        </p:nvSpPr>
        <p:spPr>
          <a:xfrm>
            <a:off x="7534656" y="1536192"/>
            <a:ext cx="603504" cy="603504"/>
          </a:xfrm>
          <a:prstGeom prst="ellips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3" name="Image 4" descr="/tmp/icon_65.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680960" y="1682496"/>
            <a:ext cx="310896" cy="310896"/>
          </a:xfrm>
          <a:prstGeom prst="rect">
            <a:avLst/>
          </a:prstGeom>
        </p:spPr>
      </p:pic>
      <p:sp>
        <p:nvSpPr>
          <p:cNvPr id="24" name="Text 17"/>
          <p:cNvSpPr/>
          <p:nvPr/>
        </p:nvSpPr>
        <p:spPr>
          <a:xfrm>
            <a:off x="6931152" y="2249424"/>
            <a:ext cx="1810512"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Fluent® CEFR</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18"/>
          <p:cNvSpPr/>
          <p:nvPr/>
        </p:nvSpPr>
        <p:spPr>
          <a:xfrm>
            <a:off x="6986016" y="2628780"/>
            <a:ext cx="170078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Certified English placement level.</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19"/>
          <p:cNvSpPr/>
          <p:nvPr/>
        </p:nvSpPr>
        <p:spPr>
          <a:xfrm>
            <a:off x="310896" y="3383280"/>
            <a:ext cx="8522208" cy="548640"/>
          </a:xfrm>
          <a:prstGeom prst="roundRect">
            <a:avLst>
              <a:gd name="adj" fmla="val 13333"/>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Image 5" descr="/tmp/icon_66.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9496" y="3520440"/>
            <a:ext cx="274320" cy="274320"/>
          </a:xfrm>
          <a:prstGeom prst="rect">
            <a:avLst/>
          </a:prstGeom>
        </p:spPr>
      </p:pic>
      <p:sp>
        <p:nvSpPr>
          <p:cNvPr id="28" name="Text 20"/>
          <p:cNvSpPr/>
          <p:nvPr/>
        </p:nvSpPr>
        <p:spPr>
          <a:xfrm>
            <a:off x="950976" y="3383280"/>
            <a:ext cx="7699248"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Every credential is portable and publicly checkable at Caliber.viftraining.com/verify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1"/>
          <p:cNvSpPr/>
          <p:nvPr/>
        </p:nvSpPr>
        <p:spPr>
          <a:xfrm>
            <a:off x="365760" y="4882896"/>
            <a:ext cx="1175004" cy="201168"/>
          </a:xfrm>
          <a:prstGeom prst="roundRect">
            <a:avLst>
              <a:gd name="adj" fmla="val 22727"/>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2"/>
          <p:cNvSpPr/>
          <p:nvPr/>
        </p:nvSpPr>
        <p:spPr>
          <a:xfrm>
            <a:off x="365760" y="4882896"/>
            <a:ext cx="1175004"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200" normalizeH="0" baseline="0" noProof="0" dirty="0">
                <a:ln>
                  <a:noFill/>
                </a:ln>
                <a:solidFill>
                  <a:srgbClr val="FFFFFF"/>
                </a:solidFill>
                <a:effectLst/>
                <a:uLnTx/>
                <a:uFillTx/>
                <a:latin typeface="Open Sans" pitchFamily="34" charset="0"/>
                <a:ea typeface="Open Sans" pitchFamily="34" charset="-122"/>
                <a:cs typeface="Open Sans" pitchFamily="34" charset="-120"/>
              </a:rPr>
              <a:t>ECOSYSTEM</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 23"/>
          <p:cNvSpPr/>
          <p:nvPr/>
        </p:nvSpPr>
        <p:spPr>
          <a:xfrm>
            <a:off x="1677924" y="4882896"/>
            <a:ext cx="548640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VIFM Talent Intelligence Platform</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PageNumber">
            <a:extLst>
              <a:ext uri="{FF2B5EF4-FFF2-40B4-BE49-F238E27FC236}">
                <a16:creationId xmlns:a16="http://schemas.microsoft.com/office/drawing/2014/main" id="{D1DC4641-D94A-4478-BB9F-87B35BCFEDBC}"/>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32</a:t>
            </a:r>
          </a:p>
        </p:txBody>
      </p:sp>
    </p:spTree>
    <p:extLst>
      <p:ext uri="{BB962C8B-B14F-4D97-AF65-F5344CB8AC3E}">
        <p14:creationId xmlns:p14="http://schemas.microsoft.com/office/powerpoint/2010/main" val="3985208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6858000" y="0"/>
            <a:ext cx="2286000" cy="5143500"/>
          </a:xfrm>
          <a:prstGeom prst="rect">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flipH="1">
            <a:off x="6217920" y="0"/>
            <a:ext cx="914400" cy="5143500"/>
          </a:xfrm>
          <a:prstGeom prst="rtTriangle">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flipH="1">
            <a:off x="6309360" y="0"/>
            <a:ext cx="822960" cy="5143500"/>
          </a:xfrm>
          <a:prstGeom prst="rtTriangle">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0" y="0"/>
            <a:ext cx="146304" cy="5143500"/>
          </a:xfrm>
          <a:prstGeom prst="rect">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7223760" y="1463040"/>
            <a:ext cx="2194560" cy="2194560"/>
          </a:xfrm>
          <a:prstGeom prst="ellipse">
            <a:avLst/>
          </a:prstGeom>
          <a:solidFill>
            <a:srgbClr val="010131"/>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7635240" y="1874520"/>
            <a:ext cx="1371600" cy="1371600"/>
          </a:xfrm>
          <a:prstGeom prst="ellipse">
            <a:avLst/>
          </a:prstGeom>
          <a:solidFill>
            <a:srgbClr val="1A3A6B"/>
          </a:solidFill>
          <a:ln w="12700">
            <a:solidFill>
              <a:srgbClr val="1A3A6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0" descr="/tmp/icon_67.sv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01000" y="2240280"/>
            <a:ext cx="640080" cy="640080"/>
          </a:xfrm>
          <a:prstGeom prst="rect">
            <a:avLst/>
          </a:prstGeom>
        </p:spPr>
      </p:pic>
      <p:pic>
        <p:nvPicPr>
          <p:cNvPr id="9" name="Image 1" descr="/home/claude/logo/white-logo.png"/>
          <p:cNvPicPr>
            <a:picLocks noChangeAspect="1"/>
          </p:cNvPicPr>
          <p:nvPr/>
        </p:nvPicPr>
        <p:blipFill>
          <a:blip r:embed="rId4"/>
          <a:stretch>
            <a:fillRect/>
          </a:stretch>
        </p:blipFill>
        <p:spPr>
          <a:xfrm>
            <a:off x="7754112" y="292608"/>
            <a:ext cx="932688" cy="210984"/>
          </a:xfrm>
          <a:prstGeom prst="rect">
            <a:avLst/>
          </a:prstGeom>
        </p:spPr>
      </p:pic>
      <p:sp>
        <p:nvSpPr>
          <p:cNvPr id="10" name="Text 6"/>
          <p:cNvSpPr/>
          <p:nvPr/>
        </p:nvSpPr>
        <p:spPr>
          <a:xfrm>
            <a:off x="548640" y="868680"/>
            <a:ext cx="54864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300" normalizeH="0" baseline="0" noProof="0" dirty="0">
                <a:ln>
                  <a:noFill/>
                </a:ln>
                <a:solidFill>
                  <a:srgbClr val="5391D5"/>
                </a:solidFill>
                <a:effectLst/>
                <a:uLnTx/>
                <a:uFillTx/>
                <a:latin typeface="Open Sans" pitchFamily="34" charset="0"/>
                <a:ea typeface="Open Sans" pitchFamily="34" charset="-122"/>
                <a:cs typeface="Open Sans" pitchFamily="34" charset="-120"/>
              </a:rPr>
              <a:t>NEXT STEPS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548640" y="1280160"/>
            <a:ext cx="5669280" cy="9144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Diagnose.  </a:t>
            </a:r>
            <a:r>
              <a:rPr kumimoji="0" lang="en-US" sz="4200" b="1"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Develop.  </a:t>
            </a:r>
            <a:r>
              <a:rPr kumimoji="0" lang="en-US" sz="4200" b="1" i="0" u="none" strike="noStrike" kern="1200" cap="none" spc="0" normalizeH="0" baseline="0" noProof="0" dirty="0">
                <a:ln>
                  <a:noFill/>
                </a:ln>
                <a:solidFill>
                  <a:srgbClr val="5391D5"/>
                </a:solidFill>
                <a:effectLst/>
                <a:uLnTx/>
                <a:uFillTx/>
                <a:latin typeface="Open Sans" pitchFamily="34" charset="0"/>
                <a:ea typeface="Open Sans" pitchFamily="34" charset="-122"/>
                <a:cs typeface="Open Sans" pitchFamily="34" charset="-120"/>
              </a:rPr>
              <a:t>Certify.</a:t>
            </a:r>
            <a:endPar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8"/>
          <p:cNvSpPr/>
          <p:nvPr/>
        </p:nvSpPr>
        <p:spPr>
          <a:xfrm>
            <a:off x="548640" y="2468880"/>
            <a:ext cx="539496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A8C4E5"/>
                </a:solidFill>
                <a:effectLst/>
                <a:uLnTx/>
                <a:uFillTx/>
                <a:latin typeface="Open Sans" pitchFamily="34" charset="0"/>
                <a:ea typeface="Open Sans" pitchFamily="34" charset="-122"/>
                <a:cs typeface="Open Sans" pitchFamily="34" charset="-120"/>
              </a:rPr>
              <a:t>Let us turn your next assessment into measurable capability, with the VIFM Academy at the centre.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9"/>
          <p:cNvSpPr/>
          <p:nvPr/>
        </p:nvSpPr>
        <p:spPr>
          <a:xfrm>
            <a:off x="548640" y="3383280"/>
            <a:ext cx="3657600" cy="548640"/>
          </a:xfrm>
          <a:prstGeom prst="roundRect">
            <a:avLst>
              <a:gd name="adj" fmla="val 50000"/>
            </a:avLst>
          </a:prstGeom>
          <a:solidFill>
            <a:srgbClr val="5391D5"/>
          </a:solidFill>
          <a:ln w="12700">
            <a:solidFill>
              <a:srgbClr val="5391D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548640" y="3383280"/>
            <a:ext cx="365760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Open Sans" pitchFamily="34" charset="0"/>
                <a:ea typeface="Open Sans" pitchFamily="34" charset="-122"/>
                <a:cs typeface="Open Sans" pitchFamily="34" charset="-120"/>
              </a:rPr>
              <a:t>Caliber.viftraining.com</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1"/>
          <p:cNvSpPr/>
          <p:nvPr/>
        </p:nvSpPr>
        <p:spPr>
          <a:xfrm>
            <a:off x="548640" y="4526280"/>
            <a:ext cx="59436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4748B"/>
                </a:solidFill>
                <a:effectLst/>
                <a:uLnTx/>
                <a:uFillTx/>
                <a:latin typeface="Open Sans" pitchFamily="34" charset="0"/>
                <a:ea typeface="Open Sans" pitchFamily="34" charset="-122"/>
                <a:cs typeface="Open Sans" pitchFamily="34" charset="-120"/>
              </a:rPr>
              <a:t>Virginia Institute of Finance and Management  ·  Built for the GCC</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PageNumber">
            <a:extLst>
              <a:ext uri="{FF2B5EF4-FFF2-40B4-BE49-F238E27FC236}">
                <a16:creationId xmlns:a16="http://schemas.microsoft.com/office/drawing/2014/main" id="{A1EC5F6E-9CF6-4754-91A0-8A37B96FA746}"/>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33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13">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HOW CAPABILITY IS BUILT</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From assessment to capability</a:t>
            </a:r>
            <a:endParaRPr lang="en-US" sz="2700" dirty="0"/>
          </a:p>
        </p:txBody>
      </p:sp>
      <p:sp>
        <p:nvSpPr>
          <p:cNvPr id="6" name="Shape 3"/>
          <p:cNvSpPr/>
          <p:nvPr/>
        </p:nvSpPr>
        <p:spPr>
          <a:xfrm>
            <a:off x="457200" y="1280160"/>
            <a:ext cx="8229600" cy="457200"/>
          </a:xfrm>
          <a:prstGeom prst="roundRect">
            <a:avLst>
              <a:gd name="adj" fmla="val 50000"/>
            </a:avLst>
          </a:prstGeom>
          <a:solidFill>
            <a:srgbClr val="010131"/>
          </a:solidFill>
          <a:ln w="12700">
            <a:solidFill>
              <a:srgbClr val="010131"/>
            </a:solidFill>
            <a:prstDash val="solid"/>
          </a:ln>
        </p:spPr>
        <p:txBody>
          <a:bodyPr/>
          <a:lstStyle/>
          <a:p>
            <a:endParaRPr lang="en-AE" dirty="0"/>
          </a:p>
        </p:txBody>
      </p:sp>
      <p:pic>
        <p:nvPicPr>
          <p:cNvPr id="7" name="Image 1" descr="/tmp/pf_61.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8368" y="1371600"/>
            <a:ext cx="274320" cy="274320"/>
          </a:xfrm>
          <a:prstGeom prst="rect">
            <a:avLst/>
          </a:prstGeom>
        </p:spPr>
      </p:pic>
      <p:sp>
        <p:nvSpPr>
          <p:cNvPr id="8" name="Text 4"/>
          <p:cNvSpPr/>
          <p:nvPr/>
        </p:nvSpPr>
        <p:spPr>
          <a:xfrm>
            <a:off x="1097280" y="1280160"/>
            <a:ext cx="7406640" cy="457200"/>
          </a:xfrm>
          <a:prstGeom prst="rect">
            <a:avLst/>
          </a:prstGeom>
          <a:noFill/>
          <a:ln/>
        </p:spPr>
        <p:txBody>
          <a:bodyPr wrap="square" lIns="0" tIns="0" rIns="0" bIns="0" rtlCol="0" anchor="ctr"/>
          <a:lstStyle/>
          <a:p>
            <a:pPr marL="0" indent="0">
              <a:buNone/>
            </a:pPr>
            <a:r>
              <a:rPr lang="en-US" sz="1200" b="1" dirty="0">
                <a:solidFill>
                  <a:srgbClr val="FFFFFF"/>
                </a:solidFill>
                <a:latin typeface="Open Sans" pitchFamily="34" charset="0"/>
                <a:ea typeface="Open Sans" pitchFamily="34" charset="-122"/>
                <a:cs typeface="Open Sans" pitchFamily="34" charset="-120"/>
              </a:rPr>
              <a:t>A continuous loop: re-assess after training to measure the uplift.</a:t>
            </a:r>
            <a:endParaRPr lang="en-US" sz="1200" dirty="0"/>
          </a:p>
        </p:txBody>
      </p:sp>
      <p:sp>
        <p:nvSpPr>
          <p:cNvPr id="9" name="Shape 5"/>
          <p:cNvSpPr/>
          <p:nvPr/>
        </p:nvSpPr>
        <p:spPr>
          <a:xfrm>
            <a:off x="320040" y="2148840"/>
            <a:ext cx="1481328" cy="2148840"/>
          </a:xfrm>
          <a:prstGeom prst="roundRect">
            <a:avLst>
              <a:gd name="adj" fmla="val 555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0" name="Shape 6"/>
          <p:cNvSpPr/>
          <p:nvPr/>
        </p:nvSpPr>
        <p:spPr>
          <a:xfrm>
            <a:off x="320040" y="2148840"/>
            <a:ext cx="1481328" cy="73152"/>
          </a:xfrm>
          <a:prstGeom prst="rect">
            <a:avLst/>
          </a:prstGeom>
          <a:solidFill>
            <a:srgbClr val="5391D5"/>
          </a:solidFill>
          <a:ln w="12700">
            <a:solidFill>
              <a:srgbClr val="5391D5"/>
            </a:solidFill>
            <a:prstDash val="solid"/>
          </a:ln>
        </p:spPr>
        <p:txBody>
          <a:bodyPr/>
          <a:lstStyle/>
          <a:p>
            <a:endParaRPr lang="en-AE" dirty="0"/>
          </a:p>
        </p:txBody>
      </p:sp>
      <p:sp>
        <p:nvSpPr>
          <p:cNvPr id="11" name="Shape 7"/>
          <p:cNvSpPr/>
          <p:nvPr/>
        </p:nvSpPr>
        <p:spPr>
          <a:xfrm>
            <a:off x="758952" y="2423160"/>
            <a:ext cx="603504" cy="603504"/>
          </a:xfrm>
          <a:prstGeom prst="ellipse">
            <a:avLst/>
          </a:prstGeom>
          <a:solidFill>
            <a:srgbClr val="5391D5"/>
          </a:solidFill>
          <a:ln w="12700">
            <a:solidFill>
              <a:srgbClr val="5391D5"/>
            </a:solidFill>
            <a:prstDash val="solid"/>
          </a:ln>
        </p:spPr>
        <p:txBody>
          <a:bodyPr/>
          <a:lstStyle/>
          <a:p>
            <a:endParaRPr lang="en-AE" dirty="0"/>
          </a:p>
        </p:txBody>
      </p:sp>
      <p:pic>
        <p:nvPicPr>
          <p:cNvPr id="12" name="Image 2" descr="/tmp/pf_62.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05256" y="2569464"/>
            <a:ext cx="310896" cy="310896"/>
          </a:xfrm>
          <a:prstGeom prst="rect">
            <a:avLst/>
          </a:prstGeom>
        </p:spPr>
      </p:pic>
      <p:sp>
        <p:nvSpPr>
          <p:cNvPr id="13" name="Shape 8"/>
          <p:cNvSpPr/>
          <p:nvPr/>
        </p:nvSpPr>
        <p:spPr>
          <a:xfrm>
            <a:off x="1380744" y="2295144"/>
            <a:ext cx="310896" cy="310896"/>
          </a:xfrm>
          <a:prstGeom prst="ellipse">
            <a:avLst/>
          </a:prstGeom>
          <a:solidFill>
            <a:srgbClr val="010131"/>
          </a:solidFill>
          <a:ln w="12700">
            <a:solidFill>
              <a:srgbClr val="010131"/>
            </a:solidFill>
            <a:prstDash val="solid"/>
          </a:ln>
        </p:spPr>
        <p:txBody>
          <a:bodyPr/>
          <a:lstStyle/>
          <a:p>
            <a:endParaRPr lang="en-AE" dirty="0"/>
          </a:p>
        </p:txBody>
      </p:sp>
      <p:sp>
        <p:nvSpPr>
          <p:cNvPr id="14" name="Text 9"/>
          <p:cNvSpPr/>
          <p:nvPr/>
        </p:nvSpPr>
        <p:spPr>
          <a:xfrm>
            <a:off x="1380744" y="2295144"/>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1</a:t>
            </a:r>
            <a:endParaRPr lang="en-US" sz="1100" dirty="0"/>
          </a:p>
        </p:txBody>
      </p:sp>
      <p:sp>
        <p:nvSpPr>
          <p:cNvPr id="15" name="Text 10"/>
          <p:cNvSpPr/>
          <p:nvPr/>
        </p:nvSpPr>
        <p:spPr>
          <a:xfrm>
            <a:off x="320040" y="3136392"/>
            <a:ext cx="1481328" cy="292608"/>
          </a:xfrm>
          <a:prstGeom prst="rect">
            <a:avLst/>
          </a:prstGeom>
          <a:noFill/>
          <a:ln/>
        </p:spPr>
        <p:txBody>
          <a:bodyPr wrap="square" lIns="0" tIns="0" rIns="0" bIns="0" rtlCol="0" anchor="ctr"/>
          <a:lstStyle/>
          <a:p>
            <a:pPr marL="0" indent="0" algn="ctr">
              <a:buNone/>
            </a:pPr>
            <a:r>
              <a:rPr lang="en-US" sz="2400" b="1" dirty="0">
                <a:solidFill>
                  <a:srgbClr val="010131"/>
                </a:solidFill>
                <a:latin typeface="Open Sans" pitchFamily="34" charset="0"/>
                <a:ea typeface="Open Sans" pitchFamily="34" charset="-122"/>
                <a:cs typeface="Open Sans" pitchFamily="34" charset="-120"/>
              </a:rPr>
              <a:t>Assess</a:t>
            </a:r>
            <a:endParaRPr lang="en-US" sz="2400" dirty="0"/>
          </a:p>
        </p:txBody>
      </p:sp>
      <p:sp>
        <p:nvSpPr>
          <p:cNvPr id="16" name="Text 11"/>
          <p:cNvSpPr/>
          <p:nvPr/>
        </p:nvSpPr>
        <p:spPr>
          <a:xfrm>
            <a:off x="429768" y="3447288"/>
            <a:ext cx="1261872" cy="749808"/>
          </a:xfrm>
          <a:prstGeom prst="rect">
            <a:avLst/>
          </a:prstGeom>
          <a:noFill/>
          <a:ln/>
        </p:spPr>
        <p:txBody>
          <a:bodyPr wrap="square" lIns="0" tIns="0" rIns="0" bIns="0" rtlCol="0" anchor="ctr"/>
          <a:lstStyle/>
          <a:p>
            <a:pPr marL="0" indent="0" algn="ctr">
              <a:buNone/>
            </a:pPr>
            <a:r>
              <a:rPr lang="en-US" sz="900" dirty="0">
                <a:solidFill>
                  <a:srgbClr val="64748B"/>
                </a:solidFill>
                <a:latin typeface="Open Sans" pitchFamily="34" charset="0"/>
                <a:ea typeface="Open Sans" pitchFamily="34" charset="-122"/>
                <a:cs typeface="Open Sans" pitchFamily="34" charset="-120"/>
              </a:rPr>
              <a:t>Diagnose where people and teams stand.</a:t>
            </a:r>
            <a:endParaRPr lang="en-US" sz="900" dirty="0"/>
          </a:p>
        </p:txBody>
      </p:sp>
      <p:pic>
        <p:nvPicPr>
          <p:cNvPr id="17" name="Image 3" descr="/tmp/pf_63.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856232" y="3104388"/>
            <a:ext cx="155448" cy="237744"/>
          </a:xfrm>
          <a:prstGeom prst="rect">
            <a:avLst/>
          </a:prstGeom>
        </p:spPr>
      </p:pic>
      <p:sp>
        <p:nvSpPr>
          <p:cNvPr id="18" name="Shape 12"/>
          <p:cNvSpPr/>
          <p:nvPr/>
        </p:nvSpPr>
        <p:spPr>
          <a:xfrm>
            <a:off x="2075688" y="2148840"/>
            <a:ext cx="1481328" cy="2148840"/>
          </a:xfrm>
          <a:prstGeom prst="roundRect">
            <a:avLst>
              <a:gd name="adj" fmla="val 555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9" name="Shape 13"/>
          <p:cNvSpPr/>
          <p:nvPr/>
        </p:nvSpPr>
        <p:spPr>
          <a:xfrm>
            <a:off x="2075688" y="2148840"/>
            <a:ext cx="1481328" cy="73152"/>
          </a:xfrm>
          <a:prstGeom prst="rect">
            <a:avLst/>
          </a:prstGeom>
          <a:solidFill>
            <a:srgbClr val="5391D5"/>
          </a:solidFill>
          <a:ln w="12700">
            <a:solidFill>
              <a:srgbClr val="5391D5"/>
            </a:solidFill>
            <a:prstDash val="solid"/>
          </a:ln>
        </p:spPr>
        <p:txBody>
          <a:bodyPr/>
          <a:lstStyle/>
          <a:p>
            <a:endParaRPr lang="en-AE" dirty="0"/>
          </a:p>
        </p:txBody>
      </p:sp>
      <p:sp>
        <p:nvSpPr>
          <p:cNvPr id="20" name="Shape 14"/>
          <p:cNvSpPr/>
          <p:nvPr/>
        </p:nvSpPr>
        <p:spPr>
          <a:xfrm>
            <a:off x="2514600" y="2423160"/>
            <a:ext cx="603504" cy="603504"/>
          </a:xfrm>
          <a:prstGeom prst="ellipse">
            <a:avLst/>
          </a:prstGeom>
          <a:solidFill>
            <a:srgbClr val="1A3A6B"/>
          </a:solidFill>
          <a:ln w="12700">
            <a:solidFill>
              <a:srgbClr val="1A3A6B"/>
            </a:solidFill>
            <a:prstDash val="solid"/>
          </a:ln>
        </p:spPr>
        <p:txBody>
          <a:bodyPr/>
          <a:lstStyle/>
          <a:p>
            <a:endParaRPr lang="en-AE" dirty="0"/>
          </a:p>
        </p:txBody>
      </p:sp>
      <p:pic>
        <p:nvPicPr>
          <p:cNvPr id="21" name="Image 4" descr="/tmp/pf_64.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660904" y="2569464"/>
            <a:ext cx="310896" cy="310896"/>
          </a:xfrm>
          <a:prstGeom prst="rect">
            <a:avLst/>
          </a:prstGeom>
        </p:spPr>
      </p:pic>
      <p:sp>
        <p:nvSpPr>
          <p:cNvPr id="22" name="Shape 15"/>
          <p:cNvSpPr/>
          <p:nvPr/>
        </p:nvSpPr>
        <p:spPr>
          <a:xfrm>
            <a:off x="3136392" y="2295144"/>
            <a:ext cx="310896" cy="310896"/>
          </a:xfrm>
          <a:prstGeom prst="ellipse">
            <a:avLst/>
          </a:prstGeom>
          <a:solidFill>
            <a:srgbClr val="010131"/>
          </a:solidFill>
          <a:ln w="12700">
            <a:solidFill>
              <a:srgbClr val="010131"/>
            </a:solidFill>
            <a:prstDash val="solid"/>
          </a:ln>
        </p:spPr>
        <p:txBody>
          <a:bodyPr/>
          <a:lstStyle/>
          <a:p>
            <a:endParaRPr lang="en-AE" dirty="0"/>
          </a:p>
        </p:txBody>
      </p:sp>
      <p:sp>
        <p:nvSpPr>
          <p:cNvPr id="23" name="Text 16"/>
          <p:cNvSpPr/>
          <p:nvPr/>
        </p:nvSpPr>
        <p:spPr>
          <a:xfrm>
            <a:off x="3136392" y="2295144"/>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2</a:t>
            </a:r>
            <a:endParaRPr lang="en-US" sz="1100" dirty="0"/>
          </a:p>
        </p:txBody>
      </p:sp>
      <p:sp>
        <p:nvSpPr>
          <p:cNvPr id="24" name="Text 17"/>
          <p:cNvSpPr/>
          <p:nvPr/>
        </p:nvSpPr>
        <p:spPr>
          <a:xfrm>
            <a:off x="2075688" y="3136392"/>
            <a:ext cx="1481328" cy="292608"/>
          </a:xfrm>
          <a:prstGeom prst="rect">
            <a:avLst/>
          </a:prstGeom>
          <a:noFill/>
          <a:ln/>
        </p:spPr>
        <p:txBody>
          <a:bodyPr wrap="square" lIns="0" tIns="0" rIns="0" bIns="0" rtlCol="0" anchor="ctr"/>
          <a:lstStyle/>
          <a:p>
            <a:pPr marL="0" indent="0" algn="ctr">
              <a:buNone/>
            </a:pPr>
            <a:r>
              <a:rPr lang="en-US" sz="2400" b="1" dirty="0">
                <a:solidFill>
                  <a:srgbClr val="010131"/>
                </a:solidFill>
                <a:latin typeface="Open Sans" pitchFamily="34" charset="0"/>
                <a:ea typeface="Open Sans" pitchFamily="34" charset="-122"/>
                <a:cs typeface="Open Sans" pitchFamily="34" charset="-120"/>
              </a:rPr>
              <a:t>Train</a:t>
            </a:r>
            <a:endParaRPr lang="en-US" sz="2400" dirty="0"/>
          </a:p>
        </p:txBody>
      </p:sp>
      <p:sp>
        <p:nvSpPr>
          <p:cNvPr id="25" name="Text 18"/>
          <p:cNvSpPr/>
          <p:nvPr/>
        </p:nvSpPr>
        <p:spPr>
          <a:xfrm>
            <a:off x="2185416" y="3447288"/>
            <a:ext cx="1261872" cy="749808"/>
          </a:xfrm>
          <a:prstGeom prst="rect">
            <a:avLst/>
          </a:prstGeom>
          <a:noFill/>
          <a:ln/>
        </p:spPr>
        <p:txBody>
          <a:bodyPr wrap="square" lIns="0" tIns="0" rIns="0" bIns="0" rtlCol="0" anchor="ctr"/>
          <a:lstStyle/>
          <a:p>
            <a:pPr marL="0" indent="0" algn="ctr">
              <a:buNone/>
            </a:pPr>
            <a:r>
              <a:rPr lang="en-US" sz="900" dirty="0">
                <a:solidFill>
                  <a:srgbClr val="64748B"/>
                </a:solidFill>
                <a:latin typeface="Open Sans" pitchFamily="34" charset="0"/>
                <a:ea typeface="Open Sans" pitchFamily="34" charset="-122"/>
                <a:cs typeface="Open Sans" pitchFamily="34" charset="-120"/>
              </a:rPr>
              <a:t>Close the gap with the right programme.</a:t>
            </a:r>
            <a:endParaRPr lang="en-US" sz="900" dirty="0"/>
          </a:p>
        </p:txBody>
      </p:sp>
      <p:pic>
        <p:nvPicPr>
          <p:cNvPr id="26" name="Image 5" descr="/tmp/pf_65.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11880" y="3104388"/>
            <a:ext cx="155448" cy="237744"/>
          </a:xfrm>
          <a:prstGeom prst="rect">
            <a:avLst/>
          </a:prstGeom>
        </p:spPr>
      </p:pic>
      <p:sp>
        <p:nvSpPr>
          <p:cNvPr id="27" name="Shape 19"/>
          <p:cNvSpPr/>
          <p:nvPr/>
        </p:nvSpPr>
        <p:spPr>
          <a:xfrm>
            <a:off x="3831336" y="2148840"/>
            <a:ext cx="1481328" cy="2148840"/>
          </a:xfrm>
          <a:prstGeom prst="roundRect">
            <a:avLst>
              <a:gd name="adj" fmla="val 555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8" name="Shape 20"/>
          <p:cNvSpPr/>
          <p:nvPr/>
        </p:nvSpPr>
        <p:spPr>
          <a:xfrm>
            <a:off x="3831336" y="2148840"/>
            <a:ext cx="1481328" cy="73152"/>
          </a:xfrm>
          <a:prstGeom prst="rect">
            <a:avLst/>
          </a:prstGeom>
          <a:solidFill>
            <a:srgbClr val="5391D5"/>
          </a:solidFill>
          <a:ln w="12700">
            <a:solidFill>
              <a:srgbClr val="5391D5"/>
            </a:solidFill>
            <a:prstDash val="solid"/>
          </a:ln>
        </p:spPr>
        <p:txBody>
          <a:bodyPr/>
          <a:lstStyle/>
          <a:p>
            <a:endParaRPr lang="en-AE" dirty="0"/>
          </a:p>
        </p:txBody>
      </p:sp>
      <p:sp>
        <p:nvSpPr>
          <p:cNvPr id="29" name="Shape 21"/>
          <p:cNvSpPr/>
          <p:nvPr/>
        </p:nvSpPr>
        <p:spPr>
          <a:xfrm>
            <a:off x="4270248" y="2423160"/>
            <a:ext cx="603504" cy="603504"/>
          </a:xfrm>
          <a:prstGeom prst="ellipse">
            <a:avLst/>
          </a:prstGeom>
          <a:solidFill>
            <a:srgbClr val="5391D5"/>
          </a:solidFill>
          <a:ln w="12700">
            <a:solidFill>
              <a:srgbClr val="5391D5"/>
            </a:solidFill>
            <a:prstDash val="solid"/>
          </a:ln>
        </p:spPr>
        <p:txBody>
          <a:bodyPr/>
          <a:lstStyle/>
          <a:p>
            <a:endParaRPr lang="en-AE" dirty="0"/>
          </a:p>
        </p:txBody>
      </p:sp>
      <p:pic>
        <p:nvPicPr>
          <p:cNvPr id="30" name="Image 6" descr="/tmp/pf_66.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416552" y="2569464"/>
            <a:ext cx="310896" cy="310896"/>
          </a:xfrm>
          <a:prstGeom prst="rect">
            <a:avLst/>
          </a:prstGeom>
        </p:spPr>
      </p:pic>
      <p:sp>
        <p:nvSpPr>
          <p:cNvPr id="31" name="Shape 22"/>
          <p:cNvSpPr/>
          <p:nvPr/>
        </p:nvSpPr>
        <p:spPr>
          <a:xfrm>
            <a:off x="4892040" y="2295144"/>
            <a:ext cx="310896" cy="310896"/>
          </a:xfrm>
          <a:prstGeom prst="ellipse">
            <a:avLst/>
          </a:prstGeom>
          <a:solidFill>
            <a:srgbClr val="010131"/>
          </a:solidFill>
          <a:ln w="12700">
            <a:solidFill>
              <a:srgbClr val="010131"/>
            </a:solidFill>
            <a:prstDash val="solid"/>
          </a:ln>
        </p:spPr>
        <p:txBody>
          <a:bodyPr/>
          <a:lstStyle/>
          <a:p>
            <a:endParaRPr lang="en-AE" dirty="0"/>
          </a:p>
        </p:txBody>
      </p:sp>
      <p:sp>
        <p:nvSpPr>
          <p:cNvPr id="32" name="Text 23"/>
          <p:cNvSpPr/>
          <p:nvPr/>
        </p:nvSpPr>
        <p:spPr>
          <a:xfrm>
            <a:off x="4892040" y="2295144"/>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3</a:t>
            </a:r>
            <a:endParaRPr lang="en-US" sz="1100" dirty="0"/>
          </a:p>
        </p:txBody>
      </p:sp>
      <p:sp>
        <p:nvSpPr>
          <p:cNvPr id="33" name="Text 24"/>
          <p:cNvSpPr/>
          <p:nvPr/>
        </p:nvSpPr>
        <p:spPr>
          <a:xfrm>
            <a:off x="3831336" y="3136392"/>
            <a:ext cx="1481328" cy="292608"/>
          </a:xfrm>
          <a:prstGeom prst="rect">
            <a:avLst/>
          </a:prstGeom>
          <a:noFill/>
          <a:ln/>
        </p:spPr>
        <p:txBody>
          <a:bodyPr wrap="square" lIns="0" tIns="0" rIns="0" bIns="0" rtlCol="0" anchor="ctr"/>
          <a:lstStyle/>
          <a:p>
            <a:pPr marL="0" indent="0" algn="ctr">
              <a:buNone/>
            </a:pPr>
            <a:r>
              <a:rPr lang="en-US" sz="2400" b="1" dirty="0">
                <a:solidFill>
                  <a:srgbClr val="010131"/>
                </a:solidFill>
                <a:latin typeface="Open Sans" pitchFamily="34" charset="0"/>
                <a:ea typeface="Open Sans" pitchFamily="34" charset="-122"/>
                <a:cs typeface="Open Sans" pitchFamily="34" charset="-120"/>
              </a:rPr>
              <a:t>Certify</a:t>
            </a:r>
            <a:endParaRPr lang="en-US" sz="2400" dirty="0"/>
          </a:p>
        </p:txBody>
      </p:sp>
      <p:sp>
        <p:nvSpPr>
          <p:cNvPr id="34" name="Text 25"/>
          <p:cNvSpPr/>
          <p:nvPr/>
        </p:nvSpPr>
        <p:spPr>
          <a:xfrm>
            <a:off x="3941064" y="3447288"/>
            <a:ext cx="1261872" cy="749808"/>
          </a:xfrm>
          <a:prstGeom prst="rect">
            <a:avLst/>
          </a:prstGeom>
          <a:noFill/>
          <a:ln/>
        </p:spPr>
        <p:txBody>
          <a:bodyPr wrap="square" lIns="0" tIns="0" rIns="0" bIns="0" rtlCol="0" anchor="ctr"/>
          <a:lstStyle/>
          <a:p>
            <a:pPr marL="0" indent="0" algn="ctr">
              <a:buNone/>
            </a:pPr>
            <a:r>
              <a:rPr lang="en-US" sz="900" dirty="0">
                <a:solidFill>
                  <a:srgbClr val="64748B"/>
                </a:solidFill>
                <a:latin typeface="Open Sans" pitchFamily="34" charset="0"/>
                <a:ea typeface="Open Sans" pitchFamily="34" charset="-122"/>
                <a:cs typeface="Open Sans" pitchFamily="34" charset="-120"/>
              </a:rPr>
              <a:t>Issue a verifiable credential.</a:t>
            </a:r>
            <a:endParaRPr lang="en-US" sz="900" dirty="0"/>
          </a:p>
        </p:txBody>
      </p:sp>
      <p:pic>
        <p:nvPicPr>
          <p:cNvPr id="35" name="Image 7" descr="/tmp/pf_67.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367528" y="3104388"/>
            <a:ext cx="155448" cy="237744"/>
          </a:xfrm>
          <a:prstGeom prst="rect">
            <a:avLst/>
          </a:prstGeom>
        </p:spPr>
      </p:pic>
      <p:sp>
        <p:nvSpPr>
          <p:cNvPr id="36" name="Shape 26"/>
          <p:cNvSpPr/>
          <p:nvPr/>
        </p:nvSpPr>
        <p:spPr>
          <a:xfrm>
            <a:off x="5586984" y="2148840"/>
            <a:ext cx="1481328" cy="2148840"/>
          </a:xfrm>
          <a:prstGeom prst="roundRect">
            <a:avLst>
              <a:gd name="adj" fmla="val 555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37" name="Shape 27"/>
          <p:cNvSpPr/>
          <p:nvPr/>
        </p:nvSpPr>
        <p:spPr>
          <a:xfrm>
            <a:off x="5586984" y="2148840"/>
            <a:ext cx="1481328" cy="73152"/>
          </a:xfrm>
          <a:prstGeom prst="rect">
            <a:avLst/>
          </a:prstGeom>
          <a:solidFill>
            <a:srgbClr val="5391D5"/>
          </a:solidFill>
          <a:ln w="12700">
            <a:solidFill>
              <a:srgbClr val="5391D5"/>
            </a:solidFill>
            <a:prstDash val="solid"/>
          </a:ln>
        </p:spPr>
        <p:txBody>
          <a:bodyPr/>
          <a:lstStyle/>
          <a:p>
            <a:endParaRPr lang="en-AE" dirty="0"/>
          </a:p>
        </p:txBody>
      </p:sp>
      <p:sp>
        <p:nvSpPr>
          <p:cNvPr id="38" name="Shape 28"/>
          <p:cNvSpPr/>
          <p:nvPr/>
        </p:nvSpPr>
        <p:spPr>
          <a:xfrm>
            <a:off x="6025896" y="2423160"/>
            <a:ext cx="603504" cy="603504"/>
          </a:xfrm>
          <a:prstGeom prst="ellipse">
            <a:avLst/>
          </a:prstGeom>
          <a:solidFill>
            <a:srgbClr val="1A3A6B"/>
          </a:solidFill>
          <a:ln w="12700">
            <a:solidFill>
              <a:srgbClr val="1A3A6B"/>
            </a:solidFill>
            <a:prstDash val="solid"/>
          </a:ln>
        </p:spPr>
        <p:txBody>
          <a:bodyPr/>
          <a:lstStyle/>
          <a:p>
            <a:endParaRPr lang="en-AE" dirty="0"/>
          </a:p>
        </p:txBody>
      </p:sp>
      <p:pic>
        <p:nvPicPr>
          <p:cNvPr id="39" name="Image 8" descr="/tmp/pf_68.sv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172200" y="2569464"/>
            <a:ext cx="310896" cy="310896"/>
          </a:xfrm>
          <a:prstGeom prst="rect">
            <a:avLst/>
          </a:prstGeom>
        </p:spPr>
      </p:pic>
      <p:sp>
        <p:nvSpPr>
          <p:cNvPr id="40" name="Shape 29"/>
          <p:cNvSpPr/>
          <p:nvPr/>
        </p:nvSpPr>
        <p:spPr>
          <a:xfrm>
            <a:off x="6647688" y="2295144"/>
            <a:ext cx="310896" cy="310896"/>
          </a:xfrm>
          <a:prstGeom prst="ellipse">
            <a:avLst/>
          </a:prstGeom>
          <a:solidFill>
            <a:srgbClr val="010131"/>
          </a:solidFill>
          <a:ln w="12700">
            <a:solidFill>
              <a:srgbClr val="010131"/>
            </a:solidFill>
            <a:prstDash val="solid"/>
          </a:ln>
        </p:spPr>
        <p:txBody>
          <a:bodyPr/>
          <a:lstStyle/>
          <a:p>
            <a:endParaRPr lang="en-AE" dirty="0"/>
          </a:p>
        </p:txBody>
      </p:sp>
      <p:sp>
        <p:nvSpPr>
          <p:cNvPr id="41" name="Text 30"/>
          <p:cNvSpPr/>
          <p:nvPr/>
        </p:nvSpPr>
        <p:spPr>
          <a:xfrm>
            <a:off x="6647688" y="2295144"/>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4</a:t>
            </a:r>
            <a:endParaRPr lang="en-US" sz="1100" dirty="0"/>
          </a:p>
        </p:txBody>
      </p:sp>
      <p:sp>
        <p:nvSpPr>
          <p:cNvPr id="42" name="Text 31"/>
          <p:cNvSpPr/>
          <p:nvPr/>
        </p:nvSpPr>
        <p:spPr>
          <a:xfrm>
            <a:off x="5586984" y="3136392"/>
            <a:ext cx="1481328" cy="292608"/>
          </a:xfrm>
          <a:prstGeom prst="rect">
            <a:avLst/>
          </a:prstGeom>
          <a:noFill/>
          <a:ln/>
        </p:spPr>
        <p:txBody>
          <a:bodyPr wrap="square" lIns="0" tIns="0" rIns="0" bIns="0" rtlCol="0" anchor="ctr"/>
          <a:lstStyle/>
          <a:p>
            <a:pPr marL="0" indent="0" algn="ctr">
              <a:buNone/>
            </a:pPr>
            <a:r>
              <a:rPr lang="en-US" sz="2400" b="1" dirty="0">
                <a:solidFill>
                  <a:srgbClr val="010131"/>
                </a:solidFill>
                <a:latin typeface="Open Sans" pitchFamily="34" charset="0"/>
                <a:ea typeface="Open Sans" pitchFamily="34" charset="-122"/>
                <a:cs typeface="Open Sans" pitchFamily="34" charset="-120"/>
              </a:rPr>
              <a:t>Apply</a:t>
            </a:r>
            <a:endParaRPr lang="en-US" sz="2400" dirty="0"/>
          </a:p>
        </p:txBody>
      </p:sp>
      <p:sp>
        <p:nvSpPr>
          <p:cNvPr id="43" name="Text 32"/>
          <p:cNvSpPr/>
          <p:nvPr/>
        </p:nvSpPr>
        <p:spPr>
          <a:xfrm>
            <a:off x="5696712" y="3447288"/>
            <a:ext cx="1261872" cy="749808"/>
          </a:xfrm>
          <a:prstGeom prst="rect">
            <a:avLst/>
          </a:prstGeom>
          <a:noFill/>
          <a:ln/>
        </p:spPr>
        <p:txBody>
          <a:bodyPr wrap="square" lIns="0" tIns="0" rIns="0" bIns="0" rtlCol="0" anchor="ctr"/>
          <a:lstStyle/>
          <a:p>
            <a:pPr marL="0" indent="0" algn="ctr">
              <a:buNone/>
            </a:pPr>
            <a:r>
              <a:rPr lang="en-US" sz="900" dirty="0">
                <a:solidFill>
                  <a:srgbClr val="64748B"/>
                </a:solidFill>
                <a:latin typeface="Open Sans" pitchFamily="34" charset="0"/>
                <a:ea typeface="Open Sans" pitchFamily="34" charset="-122"/>
                <a:cs typeface="Open Sans" pitchFamily="34" charset="-120"/>
              </a:rPr>
              <a:t>Put new capability to work.</a:t>
            </a:r>
            <a:endParaRPr lang="en-US" sz="900" dirty="0"/>
          </a:p>
        </p:txBody>
      </p:sp>
      <p:pic>
        <p:nvPicPr>
          <p:cNvPr id="44" name="Image 9" descr="/tmp/pf_69.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23176" y="3104388"/>
            <a:ext cx="155448" cy="237744"/>
          </a:xfrm>
          <a:prstGeom prst="rect">
            <a:avLst/>
          </a:prstGeom>
        </p:spPr>
      </p:pic>
      <p:sp>
        <p:nvSpPr>
          <p:cNvPr id="45" name="Shape 33"/>
          <p:cNvSpPr/>
          <p:nvPr/>
        </p:nvSpPr>
        <p:spPr>
          <a:xfrm>
            <a:off x="7342632" y="2148840"/>
            <a:ext cx="1481328" cy="2148840"/>
          </a:xfrm>
          <a:prstGeom prst="roundRect">
            <a:avLst>
              <a:gd name="adj" fmla="val 555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46" name="Shape 34"/>
          <p:cNvSpPr/>
          <p:nvPr/>
        </p:nvSpPr>
        <p:spPr>
          <a:xfrm>
            <a:off x="7342632" y="2148840"/>
            <a:ext cx="1481328" cy="73152"/>
          </a:xfrm>
          <a:prstGeom prst="rect">
            <a:avLst/>
          </a:prstGeom>
          <a:solidFill>
            <a:srgbClr val="5391D5"/>
          </a:solidFill>
          <a:ln w="12700">
            <a:solidFill>
              <a:srgbClr val="5391D5"/>
            </a:solidFill>
            <a:prstDash val="solid"/>
          </a:ln>
        </p:spPr>
        <p:txBody>
          <a:bodyPr/>
          <a:lstStyle/>
          <a:p>
            <a:endParaRPr lang="en-AE" dirty="0"/>
          </a:p>
        </p:txBody>
      </p:sp>
      <p:sp>
        <p:nvSpPr>
          <p:cNvPr id="47" name="Shape 35"/>
          <p:cNvSpPr/>
          <p:nvPr/>
        </p:nvSpPr>
        <p:spPr>
          <a:xfrm>
            <a:off x="7781544" y="2423160"/>
            <a:ext cx="603504" cy="603504"/>
          </a:xfrm>
          <a:prstGeom prst="ellipse">
            <a:avLst/>
          </a:prstGeom>
          <a:solidFill>
            <a:srgbClr val="5391D5"/>
          </a:solidFill>
          <a:ln w="12700">
            <a:solidFill>
              <a:srgbClr val="5391D5"/>
            </a:solidFill>
            <a:prstDash val="solid"/>
          </a:ln>
        </p:spPr>
        <p:txBody>
          <a:bodyPr/>
          <a:lstStyle/>
          <a:p>
            <a:endParaRPr lang="en-AE" dirty="0"/>
          </a:p>
        </p:txBody>
      </p:sp>
      <p:pic>
        <p:nvPicPr>
          <p:cNvPr id="48" name="Image 10" descr="/tmp/pf_70.sv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927848" y="2569464"/>
            <a:ext cx="310896" cy="310896"/>
          </a:xfrm>
          <a:prstGeom prst="rect">
            <a:avLst/>
          </a:prstGeom>
        </p:spPr>
      </p:pic>
      <p:sp>
        <p:nvSpPr>
          <p:cNvPr id="49" name="Shape 36"/>
          <p:cNvSpPr/>
          <p:nvPr/>
        </p:nvSpPr>
        <p:spPr>
          <a:xfrm>
            <a:off x="8403336" y="2295144"/>
            <a:ext cx="310896" cy="310896"/>
          </a:xfrm>
          <a:prstGeom prst="ellipse">
            <a:avLst/>
          </a:prstGeom>
          <a:solidFill>
            <a:srgbClr val="010131"/>
          </a:solidFill>
          <a:ln w="12700">
            <a:solidFill>
              <a:srgbClr val="010131"/>
            </a:solidFill>
            <a:prstDash val="solid"/>
          </a:ln>
        </p:spPr>
        <p:txBody>
          <a:bodyPr/>
          <a:lstStyle/>
          <a:p>
            <a:endParaRPr lang="en-AE" dirty="0"/>
          </a:p>
        </p:txBody>
      </p:sp>
      <p:sp>
        <p:nvSpPr>
          <p:cNvPr id="50" name="Text 37"/>
          <p:cNvSpPr/>
          <p:nvPr/>
        </p:nvSpPr>
        <p:spPr>
          <a:xfrm>
            <a:off x="8403336" y="2295144"/>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Open Sans" pitchFamily="34" charset="0"/>
                <a:ea typeface="Open Sans" pitchFamily="34" charset="-122"/>
                <a:cs typeface="Open Sans" pitchFamily="34" charset="-120"/>
              </a:rPr>
              <a:t>5</a:t>
            </a:r>
            <a:endParaRPr lang="en-US" sz="1100" dirty="0"/>
          </a:p>
        </p:txBody>
      </p:sp>
      <p:sp>
        <p:nvSpPr>
          <p:cNvPr id="51" name="Text 38"/>
          <p:cNvSpPr/>
          <p:nvPr/>
        </p:nvSpPr>
        <p:spPr>
          <a:xfrm>
            <a:off x="7342632" y="3136392"/>
            <a:ext cx="1481328" cy="292608"/>
          </a:xfrm>
          <a:prstGeom prst="rect">
            <a:avLst/>
          </a:prstGeom>
          <a:noFill/>
          <a:ln/>
        </p:spPr>
        <p:txBody>
          <a:bodyPr wrap="square" lIns="0" tIns="0" rIns="0" bIns="0" rtlCol="0" anchor="ctr"/>
          <a:lstStyle/>
          <a:p>
            <a:pPr marL="0" indent="0" algn="ctr">
              <a:buNone/>
            </a:pPr>
            <a:r>
              <a:rPr lang="en-US" sz="2400" b="1" dirty="0">
                <a:solidFill>
                  <a:srgbClr val="010131"/>
                </a:solidFill>
                <a:latin typeface="Open Sans" pitchFamily="34" charset="0"/>
                <a:ea typeface="Open Sans" pitchFamily="34" charset="-122"/>
                <a:cs typeface="Open Sans" pitchFamily="34" charset="-120"/>
              </a:rPr>
              <a:t>Measure</a:t>
            </a:r>
            <a:endParaRPr lang="en-US" sz="2400" dirty="0"/>
          </a:p>
        </p:txBody>
      </p:sp>
      <p:sp>
        <p:nvSpPr>
          <p:cNvPr id="52" name="Text 39"/>
          <p:cNvSpPr/>
          <p:nvPr/>
        </p:nvSpPr>
        <p:spPr>
          <a:xfrm>
            <a:off x="7452360" y="3447288"/>
            <a:ext cx="1261872" cy="749808"/>
          </a:xfrm>
          <a:prstGeom prst="rect">
            <a:avLst/>
          </a:prstGeom>
          <a:noFill/>
          <a:ln/>
        </p:spPr>
        <p:txBody>
          <a:bodyPr wrap="square" lIns="0" tIns="0" rIns="0" bIns="0" rtlCol="0" anchor="ctr"/>
          <a:lstStyle/>
          <a:p>
            <a:pPr marL="0" indent="0" algn="ctr">
              <a:buNone/>
            </a:pPr>
            <a:r>
              <a:rPr lang="en-US" sz="900" dirty="0">
                <a:solidFill>
                  <a:srgbClr val="64748B"/>
                </a:solidFill>
                <a:latin typeface="Open Sans" pitchFamily="34" charset="0"/>
                <a:ea typeface="Open Sans" pitchFamily="34" charset="-122"/>
                <a:cs typeface="Open Sans" pitchFamily="34" charset="-120"/>
              </a:rPr>
              <a:t>Re-assess and prove the uplift.</a:t>
            </a:r>
            <a:endParaRPr lang="en-US" sz="900" dirty="0"/>
          </a:p>
        </p:txBody>
      </p:sp>
      <p:sp>
        <p:nvSpPr>
          <p:cNvPr id="53" name="Shape 40"/>
          <p:cNvSpPr/>
          <p:nvPr/>
        </p:nvSpPr>
        <p:spPr>
          <a:xfrm>
            <a:off x="365760" y="4882896"/>
            <a:ext cx="1271016"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54" name="Text 41"/>
          <p:cNvSpPr/>
          <p:nvPr/>
        </p:nvSpPr>
        <p:spPr>
          <a:xfrm>
            <a:off x="365760" y="4882896"/>
            <a:ext cx="1271016"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VALUE LOOP</a:t>
            </a:r>
            <a:endParaRPr lang="en-US" sz="700" dirty="0"/>
          </a:p>
        </p:txBody>
      </p:sp>
      <p:sp>
        <p:nvSpPr>
          <p:cNvPr id="55" name="Text 42"/>
          <p:cNvSpPr/>
          <p:nvPr/>
        </p:nvSpPr>
        <p:spPr>
          <a:xfrm>
            <a:off x="1773936"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57" name="PageNumber">
            <a:extLst>
              <a:ext uri="{FF2B5EF4-FFF2-40B4-BE49-F238E27FC236}">
                <a16:creationId xmlns:a16="http://schemas.microsoft.com/office/drawing/2014/main" id="{7855E57D-B568-4F4E-B38F-CE92456282C0}"/>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34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14">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DIGITAL LEARNING</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Learning beyond the classroom</a:t>
            </a:r>
            <a:endParaRPr lang="en-US" sz="2700" dirty="0"/>
          </a:p>
        </p:txBody>
      </p:sp>
      <p:sp>
        <p:nvSpPr>
          <p:cNvPr id="6" name="Shape 3"/>
          <p:cNvSpPr/>
          <p:nvPr/>
        </p:nvSpPr>
        <p:spPr>
          <a:xfrm>
            <a:off x="210312" y="1417320"/>
            <a:ext cx="2057400" cy="2286000"/>
          </a:xfrm>
          <a:prstGeom prst="roundRect">
            <a:avLst>
              <a:gd name="adj" fmla="val 4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7" name="Shape 4"/>
          <p:cNvSpPr/>
          <p:nvPr/>
        </p:nvSpPr>
        <p:spPr>
          <a:xfrm>
            <a:off x="928116" y="1709928"/>
            <a:ext cx="621792" cy="621792"/>
          </a:xfrm>
          <a:prstGeom prst="ellipse">
            <a:avLst/>
          </a:prstGeom>
          <a:solidFill>
            <a:srgbClr val="5391D5"/>
          </a:solidFill>
          <a:ln w="12700">
            <a:solidFill>
              <a:srgbClr val="5391D5"/>
            </a:solidFill>
            <a:prstDash val="solid"/>
          </a:ln>
        </p:spPr>
        <p:txBody>
          <a:bodyPr/>
          <a:lstStyle/>
          <a:p>
            <a:endParaRPr lang="en-AE" dirty="0"/>
          </a:p>
        </p:txBody>
      </p:sp>
      <p:pic>
        <p:nvPicPr>
          <p:cNvPr id="8" name="Image 1" descr="/tmp/pf_71.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4420" y="1856232"/>
            <a:ext cx="329184" cy="329184"/>
          </a:xfrm>
          <a:prstGeom prst="rect">
            <a:avLst/>
          </a:prstGeom>
        </p:spPr>
      </p:pic>
      <p:sp>
        <p:nvSpPr>
          <p:cNvPr id="9" name="Text 5"/>
          <p:cNvSpPr/>
          <p:nvPr/>
        </p:nvSpPr>
        <p:spPr>
          <a:xfrm>
            <a:off x="210312" y="2478024"/>
            <a:ext cx="2057400" cy="310896"/>
          </a:xfrm>
          <a:prstGeom prst="rect">
            <a:avLst/>
          </a:prstGeom>
          <a:noFill/>
          <a:ln/>
        </p:spPr>
        <p:txBody>
          <a:bodyPr wrap="square" lIns="0" tIns="0" rIns="0" bIns="0" rtlCol="0" anchor="ctr"/>
          <a:lstStyle/>
          <a:p>
            <a:pPr marL="0" indent="0" algn="ctr">
              <a:buNone/>
            </a:pPr>
            <a:r>
              <a:rPr lang="en-US" sz="2400" b="1" dirty="0">
                <a:solidFill>
                  <a:srgbClr val="010131"/>
                </a:solidFill>
                <a:latin typeface="Open Sans" pitchFamily="34" charset="0"/>
                <a:ea typeface="Open Sans" pitchFamily="34" charset="-122"/>
                <a:cs typeface="Open Sans" pitchFamily="34" charset="-120"/>
              </a:rPr>
              <a:t>V-Learn</a:t>
            </a:r>
            <a:endParaRPr lang="en-US" sz="2400" dirty="0"/>
          </a:p>
        </p:txBody>
      </p:sp>
      <p:sp>
        <p:nvSpPr>
          <p:cNvPr id="10" name="Text 6"/>
          <p:cNvSpPr/>
          <p:nvPr/>
        </p:nvSpPr>
        <p:spPr>
          <a:xfrm>
            <a:off x="374904" y="2807208"/>
            <a:ext cx="1728216" cy="822960"/>
          </a:xfrm>
          <a:prstGeom prst="rect">
            <a:avLst/>
          </a:prstGeom>
          <a:noFill/>
          <a:ln/>
        </p:spPr>
        <p:txBody>
          <a:bodyPr wrap="square" lIns="0" tIns="0" rIns="0" bIns="0" rtlCol="0" anchor="ctr"/>
          <a:lstStyle/>
          <a:p>
            <a:pPr marL="0" indent="0" algn="ctr">
              <a:buNone/>
            </a:pPr>
            <a:r>
              <a:rPr lang="en-US" sz="950" dirty="0">
                <a:solidFill>
                  <a:srgbClr val="64748B"/>
                </a:solidFill>
                <a:latin typeface="Open Sans" pitchFamily="34" charset="0"/>
                <a:ea typeface="Open Sans" pitchFamily="34" charset="-122"/>
                <a:cs typeface="Open Sans" pitchFamily="34" charset="-120"/>
              </a:rPr>
              <a:t>Custom eLearning content, designed and produced for your organisation's goals.</a:t>
            </a:r>
            <a:endParaRPr lang="en-US" sz="950" dirty="0"/>
          </a:p>
        </p:txBody>
      </p:sp>
      <p:sp>
        <p:nvSpPr>
          <p:cNvPr id="11" name="Shape 7"/>
          <p:cNvSpPr/>
          <p:nvPr/>
        </p:nvSpPr>
        <p:spPr>
          <a:xfrm>
            <a:off x="2432304" y="1417320"/>
            <a:ext cx="2057400" cy="2286000"/>
          </a:xfrm>
          <a:prstGeom prst="roundRect">
            <a:avLst>
              <a:gd name="adj" fmla="val 4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2" name="Shape 8"/>
          <p:cNvSpPr/>
          <p:nvPr/>
        </p:nvSpPr>
        <p:spPr>
          <a:xfrm>
            <a:off x="3150108" y="1709928"/>
            <a:ext cx="621792" cy="621792"/>
          </a:xfrm>
          <a:prstGeom prst="ellipse">
            <a:avLst/>
          </a:prstGeom>
          <a:solidFill>
            <a:srgbClr val="1A3A6B"/>
          </a:solidFill>
          <a:ln w="12700">
            <a:solidFill>
              <a:srgbClr val="1A3A6B"/>
            </a:solidFill>
            <a:prstDash val="solid"/>
          </a:ln>
        </p:spPr>
        <p:txBody>
          <a:bodyPr/>
          <a:lstStyle/>
          <a:p>
            <a:endParaRPr lang="en-AE" dirty="0"/>
          </a:p>
        </p:txBody>
      </p:sp>
      <p:pic>
        <p:nvPicPr>
          <p:cNvPr id="13" name="Image 2" descr="/tmp/pf_72.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96412" y="1856232"/>
            <a:ext cx="329184" cy="329184"/>
          </a:xfrm>
          <a:prstGeom prst="rect">
            <a:avLst/>
          </a:prstGeom>
        </p:spPr>
      </p:pic>
      <p:sp>
        <p:nvSpPr>
          <p:cNvPr id="14" name="Text 9"/>
          <p:cNvSpPr/>
          <p:nvPr/>
        </p:nvSpPr>
        <p:spPr>
          <a:xfrm>
            <a:off x="2432304" y="2478024"/>
            <a:ext cx="2057400" cy="310896"/>
          </a:xfrm>
          <a:prstGeom prst="rect">
            <a:avLst/>
          </a:prstGeom>
          <a:noFill/>
          <a:ln/>
        </p:spPr>
        <p:txBody>
          <a:bodyPr wrap="square" lIns="0" tIns="0" rIns="0" bIns="0" rtlCol="0" anchor="ctr"/>
          <a:lstStyle/>
          <a:p>
            <a:pPr marL="0" indent="0" algn="ctr">
              <a:buNone/>
            </a:pPr>
            <a:r>
              <a:rPr lang="en-US" sz="2400" b="1" dirty="0">
                <a:solidFill>
                  <a:srgbClr val="010131"/>
                </a:solidFill>
                <a:latin typeface="Open Sans" pitchFamily="34" charset="0"/>
                <a:ea typeface="Open Sans" pitchFamily="34" charset="-122"/>
                <a:cs typeface="Open Sans" pitchFamily="34" charset="-120"/>
              </a:rPr>
              <a:t>V-Digital</a:t>
            </a:r>
            <a:endParaRPr lang="en-US" sz="2400" dirty="0"/>
          </a:p>
        </p:txBody>
      </p:sp>
      <p:sp>
        <p:nvSpPr>
          <p:cNvPr id="15" name="Text 10"/>
          <p:cNvSpPr/>
          <p:nvPr/>
        </p:nvSpPr>
        <p:spPr>
          <a:xfrm>
            <a:off x="2596896" y="2807208"/>
            <a:ext cx="1728216" cy="822960"/>
          </a:xfrm>
          <a:prstGeom prst="rect">
            <a:avLst/>
          </a:prstGeom>
          <a:noFill/>
          <a:ln/>
        </p:spPr>
        <p:txBody>
          <a:bodyPr wrap="square" lIns="0" tIns="0" rIns="0" bIns="0" rtlCol="0" anchor="ctr"/>
          <a:lstStyle/>
          <a:p>
            <a:pPr marL="0" indent="0" algn="ctr">
              <a:buNone/>
            </a:pPr>
            <a:r>
              <a:rPr lang="en-US" sz="950" dirty="0">
                <a:solidFill>
                  <a:srgbClr val="64748B"/>
                </a:solidFill>
                <a:latin typeface="Open Sans" pitchFamily="34" charset="0"/>
                <a:ea typeface="Open Sans" pitchFamily="34" charset="-122"/>
                <a:cs typeface="Open Sans" pitchFamily="34" charset="-120"/>
              </a:rPr>
              <a:t>Digital learning and experience solutions that modernise how teams learn.</a:t>
            </a:r>
            <a:endParaRPr lang="en-US" sz="950" dirty="0"/>
          </a:p>
        </p:txBody>
      </p:sp>
      <p:sp>
        <p:nvSpPr>
          <p:cNvPr id="16" name="Shape 11"/>
          <p:cNvSpPr/>
          <p:nvPr/>
        </p:nvSpPr>
        <p:spPr>
          <a:xfrm>
            <a:off x="4654296" y="1417320"/>
            <a:ext cx="2057400" cy="2286000"/>
          </a:xfrm>
          <a:prstGeom prst="roundRect">
            <a:avLst>
              <a:gd name="adj" fmla="val 4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7" name="Shape 12"/>
          <p:cNvSpPr/>
          <p:nvPr/>
        </p:nvSpPr>
        <p:spPr>
          <a:xfrm>
            <a:off x="5372100" y="1709928"/>
            <a:ext cx="621792" cy="621792"/>
          </a:xfrm>
          <a:prstGeom prst="ellipse">
            <a:avLst/>
          </a:prstGeom>
          <a:solidFill>
            <a:srgbClr val="5391D5"/>
          </a:solidFill>
          <a:ln w="12700">
            <a:solidFill>
              <a:srgbClr val="5391D5"/>
            </a:solidFill>
            <a:prstDash val="solid"/>
          </a:ln>
        </p:spPr>
        <p:txBody>
          <a:bodyPr/>
          <a:lstStyle/>
          <a:p>
            <a:endParaRPr lang="en-AE" dirty="0"/>
          </a:p>
        </p:txBody>
      </p:sp>
      <p:pic>
        <p:nvPicPr>
          <p:cNvPr id="18" name="Image 3" descr="/tmp/pf_73.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18404" y="1856232"/>
            <a:ext cx="329184" cy="329184"/>
          </a:xfrm>
          <a:prstGeom prst="rect">
            <a:avLst/>
          </a:prstGeom>
        </p:spPr>
      </p:pic>
      <p:sp>
        <p:nvSpPr>
          <p:cNvPr id="19" name="Text 13"/>
          <p:cNvSpPr/>
          <p:nvPr/>
        </p:nvSpPr>
        <p:spPr>
          <a:xfrm>
            <a:off x="4654296" y="2478024"/>
            <a:ext cx="2057400" cy="310896"/>
          </a:xfrm>
          <a:prstGeom prst="rect">
            <a:avLst/>
          </a:prstGeom>
          <a:noFill/>
          <a:ln/>
        </p:spPr>
        <p:txBody>
          <a:bodyPr wrap="square" lIns="0" tIns="0" rIns="0" bIns="0" rtlCol="0" anchor="ctr"/>
          <a:lstStyle/>
          <a:p>
            <a:pPr marL="0" indent="0" algn="ctr">
              <a:buNone/>
            </a:pPr>
            <a:r>
              <a:rPr lang="en-US" sz="2400" b="1" dirty="0">
                <a:solidFill>
                  <a:srgbClr val="010131"/>
                </a:solidFill>
                <a:latin typeface="Open Sans" pitchFamily="34" charset="0"/>
                <a:ea typeface="Open Sans" pitchFamily="34" charset="-122"/>
                <a:cs typeface="Open Sans" pitchFamily="34" charset="-120"/>
              </a:rPr>
              <a:t>e-Learning</a:t>
            </a:r>
            <a:endParaRPr lang="en-US" sz="2400" dirty="0"/>
          </a:p>
        </p:txBody>
      </p:sp>
      <p:sp>
        <p:nvSpPr>
          <p:cNvPr id="20" name="Text 14"/>
          <p:cNvSpPr/>
          <p:nvPr/>
        </p:nvSpPr>
        <p:spPr>
          <a:xfrm>
            <a:off x="4818888" y="2807208"/>
            <a:ext cx="1728216" cy="822960"/>
          </a:xfrm>
          <a:prstGeom prst="rect">
            <a:avLst/>
          </a:prstGeom>
          <a:noFill/>
          <a:ln/>
        </p:spPr>
        <p:txBody>
          <a:bodyPr wrap="square" lIns="0" tIns="0" rIns="0" bIns="0" rtlCol="0" anchor="ctr"/>
          <a:lstStyle/>
          <a:p>
            <a:pPr marL="0" indent="0" algn="ctr">
              <a:buNone/>
            </a:pPr>
            <a:r>
              <a:rPr lang="en-US" sz="950" dirty="0">
                <a:solidFill>
                  <a:srgbClr val="64748B"/>
                </a:solidFill>
                <a:latin typeface="Open Sans" pitchFamily="34" charset="0"/>
                <a:ea typeface="Open Sans" pitchFamily="34" charset="-122"/>
                <a:cs typeface="Open Sans" pitchFamily="34" charset="-120"/>
              </a:rPr>
              <a:t>A self-paced course library in finance, analytics, BI and reporting.</a:t>
            </a:r>
            <a:endParaRPr lang="en-US" sz="950" dirty="0"/>
          </a:p>
        </p:txBody>
      </p:sp>
      <p:sp>
        <p:nvSpPr>
          <p:cNvPr id="21" name="Shape 15"/>
          <p:cNvSpPr/>
          <p:nvPr/>
        </p:nvSpPr>
        <p:spPr>
          <a:xfrm>
            <a:off x="6876288" y="1417320"/>
            <a:ext cx="2057400" cy="2286000"/>
          </a:xfrm>
          <a:prstGeom prst="roundRect">
            <a:avLst>
              <a:gd name="adj" fmla="val 4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2" name="Shape 16"/>
          <p:cNvSpPr/>
          <p:nvPr/>
        </p:nvSpPr>
        <p:spPr>
          <a:xfrm>
            <a:off x="7594092" y="1709928"/>
            <a:ext cx="621792" cy="621792"/>
          </a:xfrm>
          <a:prstGeom prst="ellipse">
            <a:avLst/>
          </a:prstGeom>
          <a:solidFill>
            <a:srgbClr val="1A3A6B"/>
          </a:solidFill>
          <a:ln w="12700">
            <a:solidFill>
              <a:srgbClr val="1A3A6B"/>
            </a:solidFill>
            <a:prstDash val="solid"/>
          </a:ln>
        </p:spPr>
        <p:txBody>
          <a:bodyPr/>
          <a:lstStyle/>
          <a:p>
            <a:endParaRPr lang="en-AE" dirty="0"/>
          </a:p>
        </p:txBody>
      </p:sp>
      <p:pic>
        <p:nvPicPr>
          <p:cNvPr id="23" name="Image 4" descr="/tmp/pf_74.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740396" y="1856232"/>
            <a:ext cx="329184" cy="329184"/>
          </a:xfrm>
          <a:prstGeom prst="rect">
            <a:avLst/>
          </a:prstGeom>
        </p:spPr>
      </p:pic>
      <p:sp>
        <p:nvSpPr>
          <p:cNvPr id="24" name="Text 17"/>
          <p:cNvSpPr/>
          <p:nvPr/>
        </p:nvSpPr>
        <p:spPr>
          <a:xfrm>
            <a:off x="6876288" y="2478024"/>
            <a:ext cx="2057400" cy="310896"/>
          </a:xfrm>
          <a:prstGeom prst="rect">
            <a:avLst/>
          </a:prstGeom>
          <a:noFill/>
          <a:ln/>
        </p:spPr>
        <p:txBody>
          <a:bodyPr wrap="square" lIns="0" tIns="0" rIns="0" bIns="0" rtlCol="0" anchor="ctr"/>
          <a:lstStyle/>
          <a:p>
            <a:pPr marL="0" indent="0" algn="ctr">
              <a:buNone/>
            </a:pPr>
            <a:r>
              <a:rPr lang="en-US" sz="2400" b="1" dirty="0">
                <a:solidFill>
                  <a:srgbClr val="010131"/>
                </a:solidFill>
                <a:latin typeface="Open Sans" pitchFamily="34" charset="0"/>
                <a:ea typeface="Open Sans" pitchFamily="34" charset="-122"/>
                <a:cs typeface="Open Sans" pitchFamily="34" charset="-120"/>
              </a:rPr>
              <a:t>Library</a:t>
            </a:r>
            <a:endParaRPr lang="en-US" sz="2400" dirty="0"/>
          </a:p>
        </p:txBody>
      </p:sp>
      <p:sp>
        <p:nvSpPr>
          <p:cNvPr id="25" name="Text 18"/>
          <p:cNvSpPr/>
          <p:nvPr/>
        </p:nvSpPr>
        <p:spPr>
          <a:xfrm>
            <a:off x="7040880" y="2807208"/>
            <a:ext cx="1728216" cy="822960"/>
          </a:xfrm>
          <a:prstGeom prst="rect">
            <a:avLst/>
          </a:prstGeom>
          <a:noFill/>
          <a:ln/>
        </p:spPr>
        <p:txBody>
          <a:bodyPr wrap="square" lIns="0" tIns="0" rIns="0" bIns="0" rtlCol="0" anchor="ctr"/>
          <a:lstStyle/>
          <a:p>
            <a:pPr marL="0" indent="0" algn="ctr">
              <a:buNone/>
            </a:pPr>
            <a:r>
              <a:rPr lang="en-US" sz="950" dirty="0">
                <a:solidFill>
                  <a:srgbClr val="64748B"/>
                </a:solidFill>
                <a:latin typeface="Open Sans" pitchFamily="34" charset="0"/>
                <a:ea typeface="Open Sans" pitchFamily="34" charset="-122"/>
                <a:cs typeface="Open Sans" pitchFamily="34" charset="-120"/>
              </a:rPr>
              <a:t>Curated knowledge resources and reference materials for professionals.</a:t>
            </a:r>
            <a:endParaRPr lang="en-US" sz="950" dirty="0"/>
          </a:p>
        </p:txBody>
      </p:sp>
      <p:sp>
        <p:nvSpPr>
          <p:cNvPr id="26" name="Shape 19"/>
          <p:cNvSpPr/>
          <p:nvPr/>
        </p:nvSpPr>
        <p:spPr>
          <a:xfrm>
            <a:off x="365760" y="4882896"/>
            <a:ext cx="1847088"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27" name="Text 20"/>
          <p:cNvSpPr/>
          <p:nvPr/>
        </p:nvSpPr>
        <p:spPr>
          <a:xfrm>
            <a:off x="365760" y="4882896"/>
            <a:ext cx="1847088"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DIGITAL LEARNING</a:t>
            </a:r>
            <a:endParaRPr lang="en-US" sz="700" dirty="0"/>
          </a:p>
        </p:txBody>
      </p:sp>
      <p:sp>
        <p:nvSpPr>
          <p:cNvPr id="28" name="Text 21"/>
          <p:cNvSpPr/>
          <p:nvPr/>
        </p:nvSpPr>
        <p:spPr>
          <a:xfrm>
            <a:off x="2350008"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30" name="PageNumber">
            <a:extLst>
              <a:ext uri="{FF2B5EF4-FFF2-40B4-BE49-F238E27FC236}">
                <a16:creationId xmlns:a16="http://schemas.microsoft.com/office/drawing/2014/main" id="{039558D8-4D5B-4DB0-84AC-65149AF997CB}"/>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35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15">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COACHING &amp; ASSESSMENTS</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Developing your people</a:t>
            </a:r>
            <a:endParaRPr lang="en-US" sz="2700" dirty="0"/>
          </a:p>
        </p:txBody>
      </p:sp>
      <p:sp>
        <p:nvSpPr>
          <p:cNvPr id="6" name="Shape 3"/>
          <p:cNvSpPr/>
          <p:nvPr/>
        </p:nvSpPr>
        <p:spPr>
          <a:xfrm>
            <a:off x="210312" y="1417320"/>
            <a:ext cx="2057400" cy="2286000"/>
          </a:xfrm>
          <a:prstGeom prst="roundRect">
            <a:avLst>
              <a:gd name="adj" fmla="val 4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7" name="Shape 4"/>
          <p:cNvSpPr/>
          <p:nvPr/>
        </p:nvSpPr>
        <p:spPr>
          <a:xfrm>
            <a:off x="928116" y="1709928"/>
            <a:ext cx="621792" cy="621792"/>
          </a:xfrm>
          <a:prstGeom prst="ellipse">
            <a:avLst/>
          </a:prstGeom>
          <a:solidFill>
            <a:srgbClr val="5391D5"/>
          </a:solidFill>
          <a:ln w="12700">
            <a:solidFill>
              <a:srgbClr val="5391D5"/>
            </a:solidFill>
            <a:prstDash val="solid"/>
          </a:ln>
        </p:spPr>
        <p:txBody>
          <a:bodyPr/>
          <a:lstStyle/>
          <a:p>
            <a:endParaRPr lang="en-AE" dirty="0"/>
          </a:p>
        </p:txBody>
      </p:sp>
      <p:pic>
        <p:nvPicPr>
          <p:cNvPr id="8" name="Image 1" descr="/tmp/pf_75.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4420" y="1856232"/>
            <a:ext cx="329184" cy="329184"/>
          </a:xfrm>
          <a:prstGeom prst="rect">
            <a:avLst/>
          </a:prstGeom>
        </p:spPr>
      </p:pic>
      <p:sp>
        <p:nvSpPr>
          <p:cNvPr id="9" name="Text 5"/>
          <p:cNvSpPr/>
          <p:nvPr/>
        </p:nvSpPr>
        <p:spPr>
          <a:xfrm>
            <a:off x="283464" y="2478024"/>
            <a:ext cx="1911096" cy="310896"/>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V-Coaching</a:t>
            </a:r>
          </a:p>
        </p:txBody>
      </p:sp>
      <p:sp>
        <p:nvSpPr>
          <p:cNvPr id="10" name="Text 6"/>
          <p:cNvSpPr/>
          <p:nvPr/>
        </p:nvSpPr>
        <p:spPr>
          <a:xfrm>
            <a:off x="374904" y="2807208"/>
            <a:ext cx="1728216" cy="822960"/>
          </a:xfrm>
          <a:prstGeom prst="rect">
            <a:avLst/>
          </a:prstGeom>
          <a:noFill/>
          <a:ln/>
        </p:spPr>
        <p:txBody>
          <a:bodyPr wrap="square" lIns="0" tIns="0" rIns="0" bIns="0" rtlCol="0" anchor="ctr"/>
          <a:lstStyle/>
          <a:p>
            <a:pPr marL="0" indent="0" algn="ctr">
              <a:buNone/>
            </a:pPr>
            <a:r>
              <a:rPr lang="en-US" sz="950" dirty="0">
                <a:solidFill>
                  <a:srgbClr val="64748B"/>
                </a:solidFill>
                <a:latin typeface="Open Sans" pitchFamily="34" charset="0"/>
                <a:ea typeface="Open Sans" pitchFamily="34" charset="-122"/>
                <a:cs typeface="Open Sans" pitchFamily="34" charset="-120"/>
              </a:rPr>
              <a:t>One-to-one and group coaching that turns learning into lasting behaviour change.</a:t>
            </a:r>
            <a:endParaRPr lang="en-US" sz="950" dirty="0"/>
          </a:p>
        </p:txBody>
      </p:sp>
      <p:sp>
        <p:nvSpPr>
          <p:cNvPr id="11" name="Shape 7"/>
          <p:cNvSpPr/>
          <p:nvPr/>
        </p:nvSpPr>
        <p:spPr>
          <a:xfrm>
            <a:off x="2432304" y="1417320"/>
            <a:ext cx="2057400" cy="2286000"/>
          </a:xfrm>
          <a:prstGeom prst="roundRect">
            <a:avLst>
              <a:gd name="adj" fmla="val 4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2" name="Shape 8"/>
          <p:cNvSpPr/>
          <p:nvPr/>
        </p:nvSpPr>
        <p:spPr>
          <a:xfrm>
            <a:off x="3150108" y="1709928"/>
            <a:ext cx="621792" cy="621792"/>
          </a:xfrm>
          <a:prstGeom prst="ellipse">
            <a:avLst/>
          </a:prstGeom>
          <a:solidFill>
            <a:srgbClr val="1A3A6B"/>
          </a:solidFill>
          <a:ln w="12700">
            <a:solidFill>
              <a:srgbClr val="1A3A6B"/>
            </a:solidFill>
            <a:prstDash val="solid"/>
          </a:ln>
        </p:spPr>
        <p:txBody>
          <a:bodyPr/>
          <a:lstStyle/>
          <a:p>
            <a:endParaRPr lang="en-AE" dirty="0"/>
          </a:p>
        </p:txBody>
      </p:sp>
      <p:pic>
        <p:nvPicPr>
          <p:cNvPr id="13" name="Image 2" descr="/tmp/pf_76.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96412" y="1856232"/>
            <a:ext cx="329184" cy="329184"/>
          </a:xfrm>
          <a:prstGeom prst="rect">
            <a:avLst/>
          </a:prstGeom>
        </p:spPr>
      </p:pic>
      <p:sp>
        <p:nvSpPr>
          <p:cNvPr id="14" name="Text 9"/>
          <p:cNvSpPr/>
          <p:nvPr/>
        </p:nvSpPr>
        <p:spPr>
          <a:xfrm>
            <a:off x="2432304" y="2478024"/>
            <a:ext cx="2057400" cy="310896"/>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Psychometric Assessments</a:t>
            </a:r>
          </a:p>
        </p:txBody>
      </p:sp>
      <p:sp>
        <p:nvSpPr>
          <p:cNvPr id="15" name="Text 10"/>
          <p:cNvSpPr/>
          <p:nvPr/>
        </p:nvSpPr>
        <p:spPr>
          <a:xfrm>
            <a:off x="2596896" y="2807208"/>
            <a:ext cx="1728216" cy="822960"/>
          </a:xfrm>
          <a:prstGeom prst="rect">
            <a:avLst/>
          </a:prstGeom>
          <a:noFill/>
          <a:ln/>
        </p:spPr>
        <p:txBody>
          <a:bodyPr wrap="square" lIns="0" tIns="0" rIns="0" bIns="0" rtlCol="0" anchor="ctr"/>
          <a:lstStyle/>
          <a:p>
            <a:pPr marL="0" indent="0" algn="ctr">
              <a:buNone/>
            </a:pPr>
            <a:r>
              <a:rPr lang="en-US" sz="950" dirty="0">
                <a:solidFill>
                  <a:srgbClr val="64748B"/>
                </a:solidFill>
                <a:latin typeface="Open Sans" pitchFamily="34" charset="0"/>
                <a:ea typeface="Open Sans" pitchFamily="34" charset="-122"/>
                <a:cs typeface="Open Sans" pitchFamily="34" charset="-120"/>
              </a:rPr>
              <a:t>Validated instruments that profile aptitude, personality and potential.</a:t>
            </a:r>
            <a:endParaRPr lang="en-US" sz="950" dirty="0"/>
          </a:p>
        </p:txBody>
      </p:sp>
      <p:sp>
        <p:nvSpPr>
          <p:cNvPr id="16" name="Shape 11"/>
          <p:cNvSpPr/>
          <p:nvPr/>
        </p:nvSpPr>
        <p:spPr>
          <a:xfrm>
            <a:off x="4654296" y="1417320"/>
            <a:ext cx="2057400" cy="2286000"/>
          </a:xfrm>
          <a:prstGeom prst="roundRect">
            <a:avLst>
              <a:gd name="adj" fmla="val 4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7" name="Shape 12"/>
          <p:cNvSpPr/>
          <p:nvPr/>
        </p:nvSpPr>
        <p:spPr>
          <a:xfrm>
            <a:off x="5372100" y="1709928"/>
            <a:ext cx="621792" cy="621792"/>
          </a:xfrm>
          <a:prstGeom prst="ellipse">
            <a:avLst/>
          </a:prstGeom>
          <a:solidFill>
            <a:srgbClr val="5391D5"/>
          </a:solidFill>
          <a:ln w="12700">
            <a:solidFill>
              <a:srgbClr val="5391D5"/>
            </a:solidFill>
            <a:prstDash val="solid"/>
          </a:ln>
        </p:spPr>
        <p:txBody>
          <a:bodyPr/>
          <a:lstStyle/>
          <a:p>
            <a:endParaRPr lang="en-AE" dirty="0"/>
          </a:p>
        </p:txBody>
      </p:sp>
      <p:pic>
        <p:nvPicPr>
          <p:cNvPr id="18" name="Image 3" descr="/tmp/pf_77.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18404" y="1856232"/>
            <a:ext cx="329184" cy="329184"/>
          </a:xfrm>
          <a:prstGeom prst="rect">
            <a:avLst/>
          </a:prstGeom>
        </p:spPr>
      </p:pic>
      <p:sp>
        <p:nvSpPr>
          <p:cNvPr id="19" name="Text 13"/>
          <p:cNvSpPr/>
          <p:nvPr/>
        </p:nvSpPr>
        <p:spPr>
          <a:xfrm>
            <a:off x="4727448" y="2478024"/>
            <a:ext cx="1911096" cy="310896"/>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Emotional Intelligence</a:t>
            </a:r>
          </a:p>
        </p:txBody>
      </p:sp>
      <p:sp>
        <p:nvSpPr>
          <p:cNvPr id="20" name="Text 14"/>
          <p:cNvSpPr/>
          <p:nvPr/>
        </p:nvSpPr>
        <p:spPr>
          <a:xfrm>
            <a:off x="4818888" y="2807208"/>
            <a:ext cx="1728216" cy="822960"/>
          </a:xfrm>
          <a:prstGeom prst="rect">
            <a:avLst/>
          </a:prstGeom>
          <a:noFill/>
          <a:ln/>
        </p:spPr>
        <p:txBody>
          <a:bodyPr wrap="square" lIns="0" tIns="0" rIns="0" bIns="0" rtlCol="0" anchor="ctr"/>
          <a:lstStyle/>
          <a:p>
            <a:pPr marL="0" indent="0" algn="ctr">
              <a:buNone/>
            </a:pPr>
            <a:r>
              <a:rPr lang="en-US" sz="950" dirty="0">
                <a:solidFill>
                  <a:srgbClr val="64748B"/>
                </a:solidFill>
                <a:latin typeface="Open Sans" pitchFamily="34" charset="0"/>
                <a:ea typeface="Open Sans" pitchFamily="34" charset="-122"/>
                <a:cs typeface="Open Sans" pitchFamily="34" charset="-120"/>
              </a:rPr>
              <a:t>EI assessment to build self-awareness, empathy and stronger teams.</a:t>
            </a:r>
            <a:endParaRPr lang="en-US" sz="950" dirty="0"/>
          </a:p>
        </p:txBody>
      </p:sp>
      <p:sp>
        <p:nvSpPr>
          <p:cNvPr id="21" name="Shape 15"/>
          <p:cNvSpPr/>
          <p:nvPr/>
        </p:nvSpPr>
        <p:spPr>
          <a:xfrm>
            <a:off x="6876288" y="1417320"/>
            <a:ext cx="2057400" cy="2286000"/>
          </a:xfrm>
          <a:prstGeom prst="roundRect">
            <a:avLst>
              <a:gd name="adj" fmla="val 4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2" name="Shape 16"/>
          <p:cNvSpPr/>
          <p:nvPr/>
        </p:nvSpPr>
        <p:spPr>
          <a:xfrm>
            <a:off x="7594092" y="1709928"/>
            <a:ext cx="621792" cy="621792"/>
          </a:xfrm>
          <a:prstGeom prst="ellipse">
            <a:avLst/>
          </a:prstGeom>
          <a:solidFill>
            <a:srgbClr val="1A3A6B"/>
          </a:solidFill>
          <a:ln w="12700">
            <a:solidFill>
              <a:srgbClr val="1A3A6B"/>
            </a:solidFill>
            <a:prstDash val="solid"/>
          </a:ln>
        </p:spPr>
        <p:txBody>
          <a:bodyPr/>
          <a:lstStyle/>
          <a:p>
            <a:endParaRPr lang="en-AE" dirty="0"/>
          </a:p>
        </p:txBody>
      </p:sp>
      <p:pic>
        <p:nvPicPr>
          <p:cNvPr id="23" name="Image 4" descr="/tmp/pf_78.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740396" y="1856232"/>
            <a:ext cx="329184" cy="329184"/>
          </a:xfrm>
          <a:prstGeom prst="rect">
            <a:avLst/>
          </a:prstGeom>
        </p:spPr>
      </p:pic>
      <p:sp>
        <p:nvSpPr>
          <p:cNvPr id="24" name="Text 17"/>
          <p:cNvSpPr/>
          <p:nvPr/>
        </p:nvSpPr>
        <p:spPr>
          <a:xfrm>
            <a:off x="6949440" y="2478024"/>
            <a:ext cx="1911096" cy="310896"/>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HR Connect</a:t>
            </a:r>
          </a:p>
        </p:txBody>
      </p:sp>
      <p:sp>
        <p:nvSpPr>
          <p:cNvPr id="25" name="Text 18"/>
          <p:cNvSpPr/>
          <p:nvPr/>
        </p:nvSpPr>
        <p:spPr>
          <a:xfrm>
            <a:off x="7040880" y="2807208"/>
            <a:ext cx="1728216" cy="822960"/>
          </a:xfrm>
          <a:prstGeom prst="rect">
            <a:avLst/>
          </a:prstGeom>
          <a:noFill/>
          <a:ln/>
        </p:spPr>
        <p:txBody>
          <a:bodyPr wrap="square" lIns="0" tIns="0" rIns="0" bIns="0" rtlCol="0" anchor="ctr"/>
          <a:lstStyle/>
          <a:p>
            <a:pPr marL="0" indent="0" algn="ctr">
              <a:buNone/>
            </a:pPr>
            <a:r>
              <a:rPr lang="en-US" sz="950" dirty="0">
                <a:solidFill>
                  <a:srgbClr val="64748B"/>
                </a:solidFill>
                <a:latin typeface="Open Sans" pitchFamily="34" charset="0"/>
                <a:ea typeface="Open Sans" pitchFamily="34" charset="-122"/>
                <a:cs typeface="Open Sans" pitchFamily="34" charset="-120"/>
              </a:rPr>
              <a:t>A bridge between assessment insight and practical HR decisions.</a:t>
            </a:r>
            <a:endParaRPr lang="en-US" sz="950" dirty="0"/>
          </a:p>
        </p:txBody>
      </p:sp>
      <p:sp>
        <p:nvSpPr>
          <p:cNvPr id="26" name="Shape 19"/>
          <p:cNvSpPr/>
          <p:nvPr/>
        </p:nvSpPr>
        <p:spPr>
          <a:xfrm>
            <a:off x="365760" y="4882896"/>
            <a:ext cx="1078992"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27" name="Text 20"/>
          <p:cNvSpPr/>
          <p:nvPr/>
        </p:nvSpPr>
        <p:spPr>
          <a:xfrm>
            <a:off x="365760" y="4882896"/>
            <a:ext cx="1078992"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COACHING</a:t>
            </a:r>
            <a:endParaRPr lang="en-US" sz="700" dirty="0"/>
          </a:p>
        </p:txBody>
      </p:sp>
      <p:sp>
        <p:nvSpPr>
          <p:cNvPr id="28" name="Text 21"/>
          <p:cNvSpPr/>
          <p:nvPr/>
        </p:nvSpPr>
        <p:spPr>
          <a:xfrm>
            <a:off x="1581912"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30" name="PageNumber">
            <a:extLst>
              <a:ext uri="{FF2B5EF4-FFF2-40B4-BE49-F238E27FC236}">
                <a16:creationId xmlns:a16="http://schemas.microsoft.com/office/drawing/2014/main" id="{45AB2BA6-2E37-4815-95DC-AA6A49A26DD8}"/>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36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16">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V-TAX  ·  A VIFM SUBSIDIARY</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UAE tax advisory you can rely on</a:t>
            </a:r>
            <a:endParaRPr lang="en-US" sz="2700" dirty="0"/>
          </a:p>
        </p:txBody>
      </p:sp>
      <p:sp>
        <p:nvSpPr>
          <p:cNvPr id="6" name="Text 3"/>
          <p:cNvSpPr/>
          <p:nvPr/>
        </p:nvSpPr>
        <p:spPr>
          <a:xfrm>
            <a:off x="457200" y="1280160"/>
            <a:ext cx="8229600" cy="640080"/>
          </a:xfrm>
          <a:prstGeom prst="rect">
            <a:avLst/>
          </a:prstGeom>
          <a:noFill/>
          <a:ln/>
        </p:spPr>
        <p:txBody>
          <a:bodyPr wrap="square" lIns="0" tIns="0" rIns="0" bIns="0" rtlCol="0" anchor="ctr"/>
          <a:lstStyle/>
          <a:p>
            <a:pPr marL="0" indent="0">
              <a:buNone/>
            </a:pPr>
            <a:r>
              <a:rPr lang="en-US" sz="1300" dirty="0">
                <a:solidFill>
                  <a:srgbClr val="1E293B"/>
                </a:solidFill>
                <a:latin typeface="Open Sans" pitchFamily="34" charset="0"/>
                <a:ea typeface="Open Sans" pitchFamily="34" charset="-122"/>
                <a:cs typeface="Open Sans" pitchFamily="34" charset="-120"/>
              </a:rPr>
              <a:t>V-Tax is VIFM's specialist subsidiary for UAE tax. Our team delivers tailored solutions that keep your business compliant and financially efficient in the UAE tax landscape.</a:t>
            </a:r>
            <a:endParaRPr lang="en-US" sz="1300" dirty="0"/>
          </a:p>
        </p:txBody>
      </p:sp>
      <p:sp>
        <p:nvSpPr>
          <p:cNvPr id="7" name="Shape 4"/>
          <p:cNvSpPr/>
          <p:nvPr/>
        </p:nvSpPr>
        <p:spPr>
          <a:xfrm>
            <a:off x="324612" y="2103120"/>
            <a:ext cx="2697480" cy="1691640"/>
          </a:xfrm>
          <a:prstGeom prst="roundRect">
            <a:avLst>
              <a:gd name="adj" fmla="val 486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8" name="Shape 5"/>
          <p:cNvSpPr/>
          <p:nvPr/>
        </p:nvSpPr>
        <p:spPr>
          <a:xfrm>
            <a:off x="324612" y="2103120"/>
            <a:ext cx="2697480" cy="73152"/>
          </a:xfrm>
          <a:prstGeom prst="rect">
            <a:avLst/>
          </a:prstGeom>
          <a:solidFill>
            <a:srgbClr val="5391D5"/>
          </a:solidFill>
          <a:ln w="12700">
            <a:solidFill>
              <a:srgbClr val="5391D5"/>
            </a:solidFill>
            <a:prstDash val="solid"/>
          </a:ln>
        </p:spPr>
        <p:txBody>
          <a:bodyPr/>
          <a:lstStyle/>
          <a:p>
            <a:endParaRPr lang="en-AE" dirty="0"/>
          </a:p>
        </p:txBody>
      </p:sp>
      <p:sp>
        <p:nvSpPr>
          <p:cNvPr id="9" name="Shape 6"/>
          <p:cNvSpPr/>
          <p:nvPr/>
        </p:nvSpPr>
        <p:spPr>
          <a:xfrm>
            <a:off x="525780" y="2359152"/>
            <a:ext cx="548640" cy="548640"/>
          </a:xfrm>
          <a:prstGeom prst="ellipse">
            <a:avLst/>
          </a:prstGeom>
          <a:solidFill>
            <a:srgbClr val="5391D5"/>
          </a:solidFill>
          <a:ln w="12700">
            <a:solidFill>
              <a:srgbClr val="5391D5"/>
            </a:solidFill>
            <a:prstDash val="solid"/>
          </a:ln>
        </p:spPr>
        <p:txBody>
          <a:bodyPr/>
          <a:lstStyle/>
          <a:p>
            <a:endParaRPr lang="en-AE" dirty="0"/>
          </a:p>
        </p:txBody>
      </p:sp>
      <p:pic>
        <p:nvPicPr>
          <p:cNvPr id="10" name="Image 1" descr="/tmp/pf_79.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2084" y="2505456"/>
            <a:ext cx="256032" cy="256032"/>
          </a:xfrm>
          <a:prstGeom prst="rect">
            <a:avLst/>
          </a:prstGeom>
        </p:spPr>
      </p:pic>
      <p:sp>
        <p:nvSpPr>
          <p:cNvPr id="11" name="Text 7"/>
          <p:cNvSpPr/>
          <p:nvPr/>
        </p:nvSpPr>
        <p:spPr>
          <a:xfrm>
            <a:off x="525780" y="3017520"/>
            <a:ext cx="2331720" cy="274320"/>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Corporate Tax</a:t>
            </a:r>
          </a:p>
        </p:txBody>
      </p:sp>
      <p:sp>
        <p:nvSpPr>
          <p:cNvPr id="12" name="Text 8"/>
          <p:cNvSpPr/>
          <p:nvPr/>
        </p:nvSpPr>
        <p:spPr>
          <a:xfrm>
            <a:off x="525780" y="3310128"/>
            <a:ext cx="2313432" cy="45720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Registration, structuring and ongoing compliance with UAE corporate tax.</a:t>
            </a:r>
            <a:endParaRPr lang="en-US" sz="950" dirty="0"/>
          </a:p>
        </p:txBody>
      </p:sp>
      <p:sp>
        <p:nvSpPr>
          <p:cNvPr id="13" name="Shape 9"/>
          <p:cNvSpPr/>
          <p:nvPr/>
        </p:nvSpPr>
        <p:spPr>
          <a:xfrm>
            <a:off x="3223260" y="2103120"/>
            <a:ext cx="2697480" cy="1691640"/>
          </a:xfrm>
          <a:prstGeom prst="roundRect">
            <a:avLst>
              <a:gd name="adj" fmla="val 486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4" name="Shape 10"/>
          <p:cNvSpPr/>
          <p:nvPr/>
        </p:nvSpPr>
        <p:spPr>
          <a:xfrm>
            <a:off x="3223260" y="2103120"/>
            <a:ext cx="2697480" cy="73152"/>
          </a:xfrm>
          <a:prstGeom prst="rect">
            <a:avLst/>
          </a:prstGeom>
          <a:solidFill>
            <a:srgbClr val="5391D5"/>
          </a:solidFill>
          <a:ln w="12700">
            <a:solidFill>
              <a:srgbClr val="5391D5"/>
            </a:solidFill>
            <a:prstDash val="solid"/>
          </a:ln>
        </p:spPr>
        <p:txBody>
          <a:bodyPr/>
          <a:lstStyle/>
          <a:p>
            <a:endParaRPr lang="en-AE" dirty="0"/>
          </a:p>
        </p:txBody>
      </p:sp>
      <p:sp>
        <p:nvSpPr>
          <p:cNvPr id="15" name="Shape 11"/>
          <p:cNvSpPr/>
          <p:nvPr/>
        </p:nvSpPr>
        <p:spPr>
          <a:xfrm>
            <a:off x="3424428" y="2359152"/>
            <a:ext cx="548640" cy="548640"/>
          </a:xfrm>
          <a:prstGeom prst="ellipse">
            <a:avLst/>
          </a:prstGeom>
          <a:solidFill>
            <a:srgbClr val="5391D5"/>
          </a:solidFill>
          <a:ln w="12700">
            <a:solidFill>
              <a:srgbClr val="5391D5"/>
            </a:solidFill>
            <a:prstDash val="solid"/>
          </a:ln>
        </p:spPr>
        <p:txBody>
          <a:bodyPr/>
          <a:lstStyle/>
          <a:p>
            <a:endParaRPr lang="en-AE" dirty="0"/>
          </a:p>
        </p:txBody>
      </p:sp>
      <p:pic>
        <p:nvPicPr>
          <p:cNvPr id="16" name="Image 2" descr="/tmp/pf_80.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70732" y="2505456"/>
            <a:ext cx="256032" cy="256032"/>
          </a:xfrm>
          <a:prstGeom prst="rect">
            <a:avLst/>
          </a:prstGeom>
        </p:spPr>
      </p:pic>
      <p:sp>
        <p:nvSpPr>
          <p:cNvPr id="17" name="Text 12"/>
          <p:cNvSpPr/>
          <p:nvPr/>
        </p:nvSpPr>
        <p:spPr>
          <a:xfrm>
            <a:off x="3424428" y="3017520"/>
            <a:ext cx="2331720" cy="274320"/>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VAT Compliance</a:t>
            </a:r>
          </a:p>
        </p:txBody>
      </p:sp>
      <p:sp>
        <p:nvSpPr>
          <p:cNvPr id="18" name="Text 13"/>
          <p:cNvSpPr/>
          <p:nvPr/>
        </p:nvSpPr>
        <p:spPr>
          <a:xfrm>
            <a:off x="3424428" y="3310128"/>
            <a:ext cx="2313432" cy="45720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Registration, filing and advisory to keep VAT obligations on track.</a:t>
            </a:r>
            <a:endParaRPr lang="en-US" sz="950" dirty="0"/>
          </a:p>
        </p:txBody>
      </p:sp>
      <p:sp>
        <p:nvSpPr>
          <p:cNvPr id="19" name="Shape 14"/>
          <p:cNvSpPr/>
          <p:nvPr/>
        </p:nvSpPr>
        <p:spPr>
          <a:xfrm>
            <a:off x="6121908" y="2103120"/>
            <a:ext cx="2697480" cy="1691640"/>
          </a:xfrm>
          <a:prstGeom prst="roundRect">
            <a:avLst>
              <a:gd name="adj" fmla="val 4865"/>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0" name="Shape 15"/>
          <p:cNvSpPr/>
          <p:nvPr/>
        </p:nvSpPr>
        <p:spPr>
          <a:xfrm>
            <a:off x="6121908" y="2103120"/>
            <a:ext cx="2697480" cy="73152"/>
          </a:xfrm>
          <a:prstGeom prst="rect">
            <a:avLst/>
          </a:prstGeom>
          <a:solidFill>
            <a:srgbClr val="5391D5"/>
          </a:solidFill>
          <a:ln w="12700">
            <a:solidFill>
              <a:srgbClr val="5391D5"/>
            </a:solidFill>
            <a:prstDash val="solid"/>
          </a:ln>
        </p:spPr>
        <p:txBody>
          <a:bodyPr/>
          <a:lstStyle/>
          <a:p>
            <a:endParaRPr lang="en-AE" dirty="0"/>
          </a:p>
        </p:txBody>
      </p:sp>
      <p:sp>
        <p:nvSpPr>
          <p:cNvPr id="21" name="Shape 16"/>
          <p:cNvSpPr/>
          <p:nvPr/>
        </p:nvSpPr>
        <p:spPr>
          <a:xfrm>
            <a:off x="6323076" y="2359152"/>
            <a:ext cx="548640" cy="548640"/>
          </a:xfrm>
          <a:prstGeom prst="ellipse">
            <a:avLst/>
          </a:prstGeom>
          <a:solidFill>
            <a:srgbClr val="5391D5"/>
          </a:solidFill>
          <a:ln w="12700">
            <a:solidFill>
              <a:srgbClr val="5391D5"/>
            </a:solidFill>
            <a:prstDash val="solid"/>
          </a:ln>
        </p:spPr>
        <p:txBody>
          <a:bodyPr/>
          <a:lstStyle/>
          <a:p>
            <a:endParaRPr lang="en-AE" dirty="0"/>
          </a:p>
        </p:txBody>
      </p:sp>
      <p:pic>
        <p:nvPicPr>
          <p:cNvPr id="22" name="Image 3" descr="/tmp/pf_81.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69380" y="2505456"/>
            <a:ext cx="256032" cy="256032"/>
          </a:xfrm>
          <a:prstGeom prst="rect">
            <a:avLst/>
          </a:prstGeom>
        </p:spPr>
      </p:pic>
      <p:sp>
        <p:nvSpPr>
          <p:cNvPr id="23" name="Text 17"/>
          <p:cNvSpPr/>
          <p:nvPr/>
        </p:nvSpPr>
        <p:spPr>
          <a:xfrm>
            <a:off x="6323076" y="3017520"/>
            <a:ext cx="2331720" cy="274320"/>
          </a:xfrm>
          <a:prstGeom prst="rect">
            <a:avLst/>
          </a:prstGeom>
          <a:noFill/>
          <a:ln/>
        </p:spPr>
        <p:txBody>
          <a:bodyPr wrap="square" lIns="0" tIns="0" rIns="0" bIns="0" rtlCol="0" anchor="ctr"/>
          <a:lstStyle/>
          <a:p>
            <a:pPr algn="ctr"/>
            <a:r>
              <a:rPr lang="en-US" sz="2000" b="1" dirty="0">
                <a:solidFill>
                  <a:srgbClr val="010131"/>
                </a:solidFill>
                <a:latin typeface="Open Sans" pitchFamily="34" charset="0"/>
                <a:ea typeface="Open Sans" pitchFamily="34" charset="-122"/>
                <a:cs typeface="Open Sans" pitchFamily="34" charset="-120"/>
              </a:rPr>
              <a:t>Accounting</a:t>
            </a:r>
          </a:p>
        </p:txBody>
      </p:sp>
      <p:sp>
        <p:nvSpPr>
          <p:cNvPr id="24" name="Text 18"/>
          <p:cNvSpPr/>
          <p:nvPr/>
        </p:nvSpPr>
        <p:spPr>
          <a:xfrm>
            <a:off x="6323076" y="3310128"/>
            <a:ext cx="2313432" cy="45720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Bookkeeping and accounting support aligned to tax requirements.</a:t>
            </a:r>
            <a:endParaRPr lang="en-US" sz="950" dirty="0"/>
          </a:p>
        </p:txBody>
      </p:sp>
      <p:sp>
        <p:nvSpPr>
          <p:cNvPr id="25" name="Text 19"/>
          <p:cNvSpPr/>
          <p:nvPr/>
        </p:nvSpPr>
        <p:spPr>
          <a:xfrm>
            <a:off x="457200" y="4023360"/>
            <a:ext cx="8229600" cy="274320"/>
          </a:xfrm>
          <a:prstGeom prst="rect">
            <a:avLst/>
          </a:prstGeom>
          <a:noFill/>
          <a:ln/>
        </p:spPr>
        <p:txBody>
          <a:bodyPr wrap="square" lIns="0" tIns="0" rIns="0" bIns="0" rtlCol="0" anchor="ctr"/>
          <a:lstStyle/>
          <a:p>
            <a:pPr marL="0" indent="0" algn="ctr">
              <a:buNone/>
            </a:pPr>
            <a:r>
              <a:rPr lang="en-US" sz="1100" b="1" dirty="0">
                <a:solidFill>
                  <a:srgbClr val="5391D5"/>
                </a:solidFill>
                <a:latin typeface="Open Sans" pitchFamily="34" charset="0"/>
                <a:ea typeface="Open Sans" pitchFamily="34" charset="-122"/>
                <a:cs typeface="Open Sans" pitchFamily="34" charset="-120"/>
              </a:rPr>
              <a:t>v-tax.com</a:t>
            </a:r>
            <a:endParaRPr lang="en-US" sz="1100" dirty="0"/>
          </a:p>
        </p:txBody>
      </p:sp>
      <p:sp>
        <p:nvSpPr>
          <p:cNvPr id="26" name="Shape 20"/>
          <p:cNvSpPr/>
          <p:nvPr/>
        </p:nvSpPr>
        <p:spPr>
          <a:xfrm>
            <a:off x="365760" y="4882896"/>
            <a:ext cx="1005840"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27" name="Text 21"/>
          <p:cNvSpPr/>
          <p:nvPr/>
        </p:nvSpPr>
        <p:spPr>
          <a:xfrm>
            <a:off x="365760" y="4882896"/>
            <a:ext cx="1005840"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V-TAX</a:t>
            </a:r>
            <a:endParaRPr lang="en-US" sz="700" dirty="0"/>
          </a:p>
        </p:txBody>
      </p:sp>
      <p:sp>
        <p:nvSpPr>
          <p:cNvPr id="28" name="Text 22"/>
          <p:cNvSpPr/>
          <p:nvPr/>
        </p:nvSpPr>
        <p:spPr>
          <a:xfrm>
            <a:off x="1508760"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30" name="PageNumber">
            <a:extLst>
              <a:ext uri="{FF2B5EF4-FFF2-40B4-BE49-F238E27FC236}">
                <a16:creationId xmlns:a16="http://schemas.microsoft.com/office/drawing/2014/main" id="{94A353CD-456E-4819-83D3-1E697E967405}"/>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37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17">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OUR CLIENTS</a:t>
            </a:r>
            <a:endParaRPr lang="en-US" sz="950" dirty="0"/>
          </a:p>
        </p:txBody>
      </p:sp>
      <p:sp>
        <p:nvSpPr>
          <p:cNvPr id="5" name="Text 2"/>
          <p:cNvSpPr/>
          <p:nvPr/>
        </p:nvSpPr>
        <p:spPr>
          <a:xfrm>
            <a:off x="457200" y="512064"/>
            <a:ext cx="7589520" cy="457200"/>
          </a:xfrm>
          <a:prstGeom prst="rect">
            <a:avLst/>
          </a:prstGeom>
          <a:noFill/>
          <a:ln/>
        </p:spPr>
        <p:txBody>
          <a:bodyPr wrap="square" lIns="0" tIns="0" rIns="0" bIns="0" rtlCol="0" anchor="ctr"/>
          <a:lstStyle/>
          <a:p>
            <a:pPr marL="0" indent="0">
              <a:buNone/>
            </a:pPr>
            <a:r>
              <a:rPr lang="en-US" sz="2600" b="1" dirty="0">
                <a:solidFill>
                  <a:srgbClr val="FFFFFF"/>
                </a:solidFill>
                <a:latin typeface="Open Sans" pitchFamily="34" charset="0"/>
                <a:ea typeface="Open Sans" pitchFamily="34" charset="-122"/>
                <a:cs typeface="Open Sans" pitchFamily="34" charset="-120"/>
              </a:rPr>
              <a:t>Trusted by leading organisations</a:t>
            </a:r>
            <a:endParaRPr lang="en-US" sz="2600" dirty="0"/>
          </a:p>
        </p:txBody>
      </p:sp>
      <p:sp>
        <p:nvSpPr>
          <p:cNvPr id="6" name="Shape 3"/>
          <p:cNvSpPr/>
          <p:nvPr/>
        </p:nvSpPr>
        <p:spPr>
          <a:xfrm>
            <a:off x="457200" y="1280160"/>
            <a:ext cx="8229600" cy="932688"/>
          </a:xfrm>
          <a:prstGeom prst="roundRect">
            <a:avLst>
              <a:gd name="adj" fmla="val 7843"/>
            </a:avLst>
          </a:prstGeom>
          <a:solidFill>
            <a:srgbClr val="1A3A6B"/>
          </a:solidFill>
          <a:ln w="12700">
            <a:solidFill>
              <a:srgbClr val="1A3A6B"/>
            </a:solidFill>
            <a:prstDash val="solid"/>
          </a:ln>
        </p:spPr>
        <p:txBody>
          <a:bodyPr/>
          <a:lstStyle/>
          <a:p>
            <a:endParaRPr lang="en-AE" dirty="0"/>
          </a:p>
        </p:txBody>
      </p:sp>
      <p:sp>
        <p:nvSpPr>
          <p:cNvPr id="7" name="Shape 4"/>
          <p:cNvSpPr/>
          <p:nvPr/>
        </p:nvSpPr>
        <p:spPr>
          <a:xfrm>
            <a:off x="658368" y="1536192"/>
            <a:ext cx="420624" cy="420624"/>
          </a:xfrm>
          <a:prstGeom prst="ellipse">
            <a:avLst/>
          </a:prstGeom>
          <a:solidFill>
            <a:srgbClr val="5391D5"/>
          </a:solidFill>
          <a:ln w="12700">
            <a:solidFill>
              <a:srgbClr val="5391D5"/>
            </a:solidFill>
            <a:prstDash val="solid"/>
          </a:ln>
        </p:spPr>
        <p:txBody>
          <a:bodyPr/>
          <a:lstStyle/>
          <a:p>
            <a:endParaRPr lang="en-AE" dirty="0"/>
          </a:p>
        </p:txBody>
      </p:sp>
      <p:pic>
        <p:nvPicPr>
          <p:cNvPr id="8" name="Image 1" descr="/tmp/pf_82.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8096" y="1645920"/>
            <a:ext cx="201168" cy="201168"/>
          </a:xfrm>
          <a:prstGeom prst="rect">
            <a:avLst/>
          </a:prstGeom>
        </p:spPr>
      </p:pic>
      <p:sp>
        <p:nvSpPr>
          <p:cNvPr id="9" name="Text 5"/>
          <p:cNvSpPr/>
          <p:nvPr/>
        </p:nvSpPr>
        <p:spPr>
          <a:xfrm>
            <a:off x="1234440" y="1408176"/>
            <a:ext cx="7223760" cy="274320"/>
          </a:xfrm>
          <a:prstGeom prst="rect">
            <a:avLst/>
          </a:prstGeom>
          <a:noFill/>
          <a:ln/>
        </p:spPr>
        <p:txBody>
          <a:bodyPr wrap="square" lIns="0" tIns="0" rIns="0" bIns="0" rtlCol="0" anchor="ctr"/>
          <a:lstStyle/>
          <a:p>
            <a:pPr marL="0" indent="0">
              <a:buNone/>
            </a:pPr>
            <a:r>
              <a:rPr lang="en-US" sz="2400" b="1" dirty="0">
                <a:solidFill>
                  <a:srgbClr val="5391D5"/>
                </a:solidFill>
                <a:latin typeface="Open Sans" pitchFamily="34" charset="0"/>
                <a:ea typeface="Open Sans" pitchFamily="34" charset="-122"/>
                <a:cs typeface="Open Sans" pitchFamily="34" charset="-120"/>
              </a:rPr>
              <a:t>Government &amp; Public Sector</a:t>
            </a:r>
            <a:endParaRPr lang="en-US" sz="2400" dirty="0"/>
          </a:p>
        </p:txBody>
      </p:sp>
      <p:sp>
        <p:nvSpPr>
          <p:cNvPr id="10" name="Text 6"/>
          <p:cNvSpPr/>
          <p:nvPr/>
        </p:nvSpPr>
        <p:spPr>
          <a:xfrm>
            <a:off x="1234440" y="1700784"/>
            <a:ext cx="7223760" cy="457200"/>
          </a:xfrm>
          <a:prstGeom prst="rect">
            <a:avLst/>
          </a:prstGeom>
          <a:noFill/>
          <a:ln/>
        </p:spPr>
        <p:txBody>
          <a:bodyPr wrap="square" lIns="0" tIns="0" rIns="0" bIns="0" rtlCol="0" anchor="ctr"/>
          <a:lstStyle/>
          <a:p>
            <a:pPr marL="0" indent="0">
              <a:buNone/>
            </a:pPr>
            <a:r>
              <a:rPr lang="en-US" sz="1050" dirty="0">
                <a:solidFill>
                  <a:srgbClr val="FFFFFF"/>
                </a:solidFill>
                <a:latin typeface="Open Sans" pitchFamily="34" charset="0"/>
                <a:ea typeface="Open Sans" pitchFamily="34" charset="-122"/>
                <a:cs typeface="Open Sans" pitchFamily="34" charset="-120"/>
              </a:rPr>
              <a:t>Ministry of Finance · Ministry of Industry &amp; Mineral Resources · SDAIA · ZATCA · KAFD · Royal Commission for AlUla · General Entertainment Authority</a:t>
            </a:r>
            <a:endParaRPr lang="en-US" sz="1050" dirty="0"/>
          </a:p>
        </p:txBody>
      </p:sp>
      <p:sp>
        <p:nvSpPr>
          <p:cNvPr id="11" name="Shape 7"/>
          <p:cNvSpPr/>
          <p:nvPr/>
        </p:nvSpPr>
        <p:spPr>
          <a:xfrm>
            <a:off x="457200" y="2359152"/>
            <a:ext cx="8229600" cy="932688"/>
          </a:xfrm>
          <a:prstGeom prst="roundRect">
            <a:avLst>
              <a:gd name="adj" fmla="val 7843"/>
            </a:avLst>
          </a:prstGeom>
          <a:solidFill>
            <a:srgbClr val="1A3A6B"/>
          </a:solidFill>
          <a:ln w="12700">
            <a:solidFill>
              <a:srgbClr val="1A3A6B"/>
            </a:solidFill>
            <a:prstDash val="solid"/>
          </a:ln>
        </p:spPr>
        <p:txBody>
          <a:bodyPr/>
          <a:lstStyle/>
          <a:p>
            <a:endParaRPr lang="en-AE" dirty="0"/>
          </a:p>
        </p:txBody>
      </p:sp>
      <p:sp>
        <p:nvSpPr>
          <p:cNvPr id="12" name="Shape 8"/>
          <p:cNvSpPr/>
          <p:nvPr/>
        </p:nvSpPr>
        <p:spPr>
          <a:xfrm>
            <a:off x="658368" y="2615184"/>
            <a:ext cx="420624" cy="420624"/>
          </a:xfrm>
          <a:prstGeom prst="ellipse">
            <a:avLst/>
          </a:prstGeom>
          <a:solidFill>
            <a:srgbClr val="5391D5"/>
          </a:solidFill>
          <a:ln w="12700">
            <a:solidFill>
              <a:srgbClr val="5391D5"/>
            </a:solidFill>
            <a:prstDash val="solid"/>
          </a:ln>
        </p:spPr>
        <p:txBody>
          <a:bodyPr/>
          <a:lstStyle/>
          <a:p>
            <a:endParaRPr lang="en-AE" dirty="0"/>
          </a:p>
        </p:txBody>
      </p:sp>
      <p:pic>
        <p:nvPicPr>
          <p:cNvPr id="13" name="Image 2" descr="/tmp/pf_83.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8096" y="2724912"/>
            <a:ext cx="201168" cy="201168"/>
          </a:xfrm>
          <a:prstGeom prst="rect">
            <a:avLst/>
          </a:prstGeom>
        </p:spPr>
      </p:pic>
      <p:sp>
        <p:nvSpPr>
          <p:cNvPr id="14" name="Text 9"/>
          <p:cNvSpPr/>
          <p:nvPr/>
        </p:nvSpPr>
        <p:spPr>
          <a:xfrm>
            <a:off x="1234440" y="2487168"/>
            <a:ext cx="7223760" cy="274320"/>
          </a:xfrm>
          <a:prstGeom prst="rect">
            <a:avLst/>
          </a:prstGeom>
          <a:noFill/>
          <a:ln/>
        </p:spPr>
        <p:txBody>
          <a:bodyPr wrap="square" lIns="0" tIns="0" rIns="0" bIns="0" rtlCol="0" anchor="ctr"/>
          <a:lstStyle/>
          <a:p>
            <a:r>
              <a:rPr lang="en-US" sz="2400" b="1" dirty="0">
                <a:solidFill>
                  <a:srgbClr val="5391D5"/>
                </a:solidFill>
                <a:latin typeface="Open Sans" pitchFamily="34" charset="0"/>
                <a:ea typeface="Open Sans" pitchFamily="34" charset="-122"/>
                <a:cs typeface="Open Sans" pitchFamily="34" charset="-120"/>
              </a:rPr>
              <a:t>Banking &amp; Finance</a:t>
            </a:r>
          </a:p>
        </p:txBody>
      </p:sp>
      <p:sp>
        <p:nvSpPr>
          <p:cNvPr id="15" name="Text 10"/>
          <p:cNvSpPr/>
          <p:nvPr/>
        </p:nvSpPr>
        <p:spPr>
          <a:xfrm>
            <a:off x="1234440" y="2779776"/>
            <a:ext cx="7223760" cy="457200"/>
          </a:xfrm>
          <a:prstGeom prst="rect">
            <a:avLst/>
          </a:prstGeom>
          <a:noFill/>
          <a:ln/>
        </p:spPr>
        <p:txBody>
          <a:bodyPr wrap="square" lIns="0" tIns="0" rIns="0" bIns="0" rtlCol="0" anchor="ctr"/>
          <a:lstStyle/>
          <a:p>
            <a:pPr marL="0" indent="0">
              <a:buNone/>
            </a:pPr>
            <a:r>
              <a:rPr lang="en-US" sz="1050" dirty="0">
                <a:solidFill>
                  <a:srgbClr val="FFFFFF"/>
                </a:solidFill>
                <a:latin typeface="Open Sans" pitchFamily="34" charset="0"/>
                <a:ea typeface="Open Sans" pitchFamily="34" charset="-122"/>
                <a:cs typeface="Open Sans" pitchFamily="34" charset="-120"/>
              </a:rPr>
              <a:t>SAMA · Arab National Bank · Banque Saudi Fransi · Bidaya Finance · Social Development Bank · Derayah · The Financial Academy</a:t>
            </a:r>
            <a:endParaRPr lang="en-US" sz="1050" dirty="0"/>
          </a:p>
        </p:txBody>
      </p:sp>
      <p:sp>
        <p:nvSpPr>
          <p:cNvPr id="16" name="Shape 11"/>
          <p:cNvSpPr/>
          <p:nvPr/>
        </p:nvSpPr>
        <p:spPr>
          <a:xfrm>
            <a:off x="457200" y="3438144"/>
            <a:ext cx="8229600" cy="932688"/>
          </a:xfrm>
          <a:prstGeom prst="roundRect">
            <a:avLst>
              <a:gd name="adj" fmla="val 7843"/>
            </a:avLst>
          </a:prstGeom>
          <a:solidFill>
            <a:srgbClr val="1A3A6B"/>
          </a:solidFill>
          <a:ln w="12700">
            <a:solidFill>
              <a:srgbClr val="1A3A6B"/>
            </a:solidFill>
            <a:prstDash val="solid"/>
          </a:ln>
        </p:spPr>
        <p:txBody>
          <a:bodyPr/>
          <a:lstStyle/>
          <a:p>
            <a:endParaRPr lang="en-AE" dirty="0"/>
          </a:p>
        </p:txBody>
      </p:sp>
      <p:sp>
        <p:nvSpPr>
          <p:cNvPr id="17" name="Shape 12"/>
          <p:cNvSpPr/>
          <p:nvPr/>
        </p:nvSpPr>
        <p:spPr>
          <a:xfrm>
            <a:off x="658368" y="3694176"/>
            <a:ext cx="420624" cy="420624"/>
          </a:xfrm>
          <a:prstGeom prst="ellipse">
            <a:avLst/>
          </a:prstGeom>
          <a:solidFill>
            <a:srgbClr val="5391D5"/>
          </a:solidFill>
          <a:ln w="12700">
            <a:solidFill>
              <a:srgbClr val="5391D5"/>
            </a:solidFill>
            <a:prstDash val="solid"/>
          </a:ln>
        </p:spPr>
        <p:txBody>
          <a:bodyPr/>
          <a:lstStyle/>
          <a:p>
            <a:endParaRPr lang="en-AE" dirty="0"/>
          </a:p>
        </p:txBody>
      </p:sp>
      <p:pic>
        <p:nvPicPr>
          <p:cNvPr id="18" name="Image 3" descr="/tmp/pf_84.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68096" y="3803904"/>
            <a:ext cx="201168" cy="201168"/>
          </a:xfrm>
          <a:prstGeom prst="rect">
            <a:avLst/>
          </a:prstGeom>
        </p:spPr>
      </p:pic>
      <p:sp>
        <p:nvSpPr>
          <p:cNvPr id="19" name="Text 13"/>
          <p:cNvSpPr/>
          <p:nvPr/>
        </p:nvSpPr>
        <p:spPr>
          <a:xfrm>
            <a:off x="1234440" y="3566160"/>
            <a:ext cx="7223760" cy="274320"/>
          </a:xfrm>
          <a:prstGeom prst="rect">
            <a:avLst/>
          </a:prstGeom>
          <a:noFill/>
          <a:ln/>
        </p:spPr>
        <p:txBody>
          <a:bodyPr wrap="square" lIns="0" tIns="0" rIns="0" bIns="0" rtlCol="0" anchor="ctr"/>
          <a:lstStyle/>
          <a:p>
            <a:r>
              <a:rPr lang="en-US" sz="2400" b="1" dirty="0">
                <a:solidFill>
                  <a:srgbClr val="5391D5"/>
                </a:solidFill>
                <a:latin typeface="Open Sans" pitchFamily="34" charset="0"/>
                <a:ea typeface="Open Sans" pitchFamily="34" charset="-122"/>
                <a:cs typeface="Open Sans" pitchFamily="34" charset="-120"/>
              </a:rPr>
              <a:t>Data, Tech &amp; Energy</a:t>
            </a:r>
          </a:p>
        </p:txBody>
      </p:sp>
      <p:sp>
        <p:nvSpPr>
          <p:cNvPr id="20" name="Text 14"/>
          <p:cNvSpPr/>
          <p:nvPr/>
        </p:nvSpPr>
        <p:spPr>
          <a:xfrm>
            <a:off x="1234440" y="3858768"/>
            <a:ext cx="7223760" cy="457200"/>
          </a:xfrm>
          <a:prstGeom prst="rect">
            <a:avLst/>
          </a:prstGeom>
          <a:noFill/>
          <a:ln/>
        </p:spPr>
        <p:txBody>
          <a:bodyPr wrap="square" lIns="0" tIns="0" rIns="0" bIns="0" rtlCol="0" anchor="ctr"/>
          <a:lstStyle/>
          <a:p>
            <a:pPr marL="0" indent="0">
              <a:buNone/>
            </a:pPr>
            <a:r>
              <a:rPr lang="en-US" sz="1050" dirty="0">
                <a:solidFill>
                  <a:srgbClr val="FFFFFF"/>
                </a:solidFill>
                <a:latin typeface="Open Sans" pitchFamily="34" charset="0"/>
                <a:ea typeface="Open Sans" pitchFamily="34" charset="-122"/>
                <a:cs typeface="Open Sans" pitchFamily="34" charset="-120"/>
              </a:rPr>
              <a:t>Elm · CST · Tawal · Tahakom · KAPSARC · Tawuniya · Takamol</a:t>
            </a:r>
            <a:endParaRPr lang="en-US" sz="1050" dirty="0"/>
          </a:p>
        </p:txBody>
      </p:sp>
      <p:sp>
        <p:nvSpPr>
          <p:cNvPr id="21" name="Shape 15"/>
          <p:cNvSpPr/>
          <p:nvPr/>
        </p:nvSpPr>
        <p:spPr>
          <a:xfrm>
            <a:off x="365760" y="4882896"/>
            <a:ext cx="1005840"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22" name="Text 16"/>
          <p:cNvSpPr/>
          <p:nvPr/>
        </p:nvSpPr>
        <p:spPr>
          <a:xfrm>
            <a:off x="365760" y="4882896"/>
            <a:ext cx="1005840"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CLIENTS</a:t>
            </a:r>
            <a:endParaRPr lang="en-US" sz="700" dirty="0"/>
          </a:p>
        </p:txBody>
      </p:sp>
      <p:sp>
        <p:nvSpPr>
          <p:cNvPr id="23" name="Text 17"/>
          <p:cNvSpPr/>
          <p:nvPr/>
        </p:nvSpPr>
        <p:spPr>
          <a:xfrm>
            <a:off x="1508760" y="4882896"/>
            <a:ext cx="4572000" cy="201168"/>
          </a:xfrm>
          <a:prstGeom prst="rect">
            <a:avLst/>
          </a:prstGeom>
          <a:noFill/>
          <a:ln/>
        </p:spPr>
        <p:txBody>
          <a:bodyPr wrap="square" lIns="0" tIns="0" rIns="0" bIns="0" rtlCol="0" anchor="ctr"/>
          <a:lstStyle/>
          <a:p>
            <a:pPr marL="0" indent="0">
              <a:buNone/>
            </a:pPr>
            <a:r>
              <a:rPr lang="en-US" sz="800" dirty="0">
                <a:solidFill>
                  <a:srgbClr val="A8C4E5"/>
                </a:solidFill>
                <a:latin typeface="Open Sans" pitchFamily="34" charset="0"/>
                <a:ea typeface="Open Sans" pitchFamily="34" charset="-122"/>
                <a:cs typeface="Open Sans" pitchFamily="34" charset="-120"/>
              </a:rPr>
              <a:t>VIFM Corporate Profile</a:t>
            </a:r>
            <a:endParaRPr lang="en-US" sz="800" dirty="0"/>
          </a:p>
        </p:txBody>
      </p:sp>
      <p:sp>
        <p:nvSpPr>
          <p:cNvPr id="25" name="PageNumber">
            <a:extLst>
              <a:ext uri="{FF2B5EF4-FFF2-40B4-BE49-F238E27FC236}">
                <a16:creationId xmlns:a16="http://schemas.microsoft.com/office/drawing/2014/main" id="{BB33568E-5378-400A-9B6E-9F449E897C06}"/>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38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18">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ASSOCIATIONS &amp; ACCREDITATIONS</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Aligned to global standards</a:t>
            </a:r>
            <a:endParaRPr lang="en-US" sz="2700" dirty="0"/>
          </a:p>
        </p:txBody>
      </p:sp>
      <p:sp>
        <p:nvSpPr>
          <p:cNvPr id="6" name="Text 3"/>
          <p:cNvSpPr/>
          <p:nvPr/>
        </p:nvSpPr>
        <p:spPr>
          <a:xfrm>
            <a:off x="457200" y="1280160"/>
            <a:ext cx="8229600" cy="457200"/>
          </a:xfrm>
          <a:prstGeom prst="rect">
            <a:avLst/>
          </a:prstGeom>
          <a:noFill/>
          <a:ln/>
        </p:spPr>
        <p:txBody>
          <a:bodyPr wrap="square" lIns="0" tIns="0" rIns="0" bIns="0" rtlCol="0" anchor="ctr"/>
          <a:lstStyle/>
          <a:p>
            <a:pPr marL="0" indent="0">
              <a:buNone/>
            </a:pPr>
            <a:r>
              <a:rPr lang="en-US" sz="1250" dirty="0">
                <a:solidFill>
                  <a:srgbClr val="1E293B"/>
                </a:solidFill>
                <a:latin typeface="Open Sans" pitchFamily="34" charset="0"/>
                <a:ea typeface="Open Sans" pitchFamily="34" charset="-122"/>
                <a:cs typeface="Open Sans" pitchFamily="34" charset="-120"/>
              </a:rPr>
              <a:t>Our certified programmes prepare professionals for examinations and credentials governed by internationally recognized institutes and partners.</a:t>
            </a:r>
            <a:endParaRPr lang="en-US" sz="1250" dirty="0"/>
          </a:p>
        </p:txBody>
      </p:sp>
      <p:sp>
        <p:nvSpPr>
          <p:cNvPr id="7" name="Shape 4"/>
          <p:cNvSpPr/>
          <p:nvPr/>
        </p:nvSpPr>
        <p:spPr>
          <a:xfrm>
            <a:off x="210312" y="1920240"/>
            <a:ext cx="2057400" cy="914400"/>
          </a:xfrm>
          <a:prstGeom prst="roundRect">
            <a:avLst>
              <a:gd name="adj" fmla="val 8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8" name="Shape 5"/>
          <p:cNvSpPr/>
          <p:nvPr/>
        </p:nvSpPr>
        <p:spPr>
          <a:xfrm>
            <a:off x="210312" y="1920240"/>
            <a:ext cx="73152" cy="914400"/>
          </a:xfrm>
          <a:prstGeom prst="rect">
            <a:avLst/>
          </a:prstGeom>
          <a:solidFill>
            <a:srgbClr val="5391D5"/>
          </a:solidFill>
          <a:ln w="12700">
            <a:solidFill>
              <a:srgbClr val="5391D5"/>
            </a:solidFill>
            <a:prstDash val="solid"/>
          </a:ln>
        </p:spPr>
        <p:txBody>
          <a:bodyPr/>
          <a:lstStyle/>
          <a:p>
            <a:endParaRPr lang="en-AE" dirty="0"/>
          </a:p>
        </p:txBody>
      </p:sp>
      <p:sp>
        <p:nvSpPr>
          <p:cNvPr id="9" name="Text 6"/>
          <p:cNvSpPr/>
          <p:nvPr/>
        </p:nvSpPr>
        <p:spPr>
          <a:xfrm>
            <a:off x="438912" y="2176444"/>
            <a:ext cx="1691640" cy="365760"/>
          </a:xfrm>
          <a:prstGeom prst="rect">
            <a:avLst/>
          </a:prstGeom>
          <a:noFill/>
          <a:ln/>
        </p:spPr>
        <p:txBody>
          <a:bodyPr wrap="square" lIns="0" tIns="0" rIns="0" bIns="0" rtlCol="0" anchor="ctr"/>
          <a:lstStyle/>
          <a:p>
            <a:pPr marL="0" indent="0">
              <a:buNone/>
            </a:pPr>
            <a:r>
              <a:rPr lang="en-US" sz="2000" b="1" dirty="0">
                <a:solidFill>
                  <a:srgbClr val="010131"/>
                </a:solidFill>
                <a:latin typeface="Open Sans" pitchFamily="34" charset="0"/>
                <a:ea typeface="Open Sans" pitchFamily="34" charset="-122"/>
                <a:cs typeface="Open Sans" pitchFamily="34" charset="-120"/>
              </a:rPr>
              <a:t>ACCA</a:t>
            </a:r>
            <a:endParaRPr lang="en-US" sz="2000" dirty="0"/>
          </a:p>
        </p:txBody>
      </p:sp>
      <p:sp>
        <p:nvSpPr>
          <p:cNvPr id="10" name="Text 7"/>
          <p:cNvSpPr/>
          <p:nvPr/>
        </p:nvSpPr>
        <p:spPr>
          <a:xfrm>
            <a:off x="438912" y="2450592"/>
            <a:ext cx="1691640" cy="27432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Accountancy &amp; finance</a:t>
            </a:r>
            <a:endParaRPr lang="en-US" sz="950" dirty="0"/>
          </a:p>
        </p:txBody>
      </p:sp>
      <p:sp>
        <p:nvSpPr>
          <p:cNvPr id="11" name="Shape 8"/>
          <p:cNvSpPr/>
          <p:nvPr/>
        </p:nvSpPr>
        <p:spPr>
          <a:xfrm>
            <a:off x="2432304" y="1920240"/>
            <a:ext cx="2057400" cy="914400"/>
          </a:xfrm>
          <a:prstGeom prst="roundRect">
            <a:avLst>
              <a:gd name="adj" fmla="val 8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2" name="Shape 9"/>
          <p:cNvSpPr/>
          <p:nvPr/>
        </p:nvSpPr>
        <p:spPr>
          <a:xfrm>
            <a:off x="2432304" y="1920240"/>
            <a:ext cx="73152" cy="914400"/>
          </a:xfrm>
          <a:prstGeom prst="rect">
            <a:avLst/>
          </a:prstGeom>
          <a:solidFill>
            <a:srgbClr val="5391D5"/>
          </a:solidFill>
          <a:ln w="12700">
            <a:solidFill>
              <a:srgbClr val="5391D5"/>
            </a:solidFill>
            <a:prstDash val="solid"/>
          </a:ln>
        </p:spPr>
        <p:txBody>
          <a:bodyPr/>
          <a:lstStyle/>
          <a:p>
            <a:endParaRPr lang="en-AE" dirty="0"/>
          </a:p>
        </p:txBody>
      </p:sp>
      <p:sp>
        <p:nvSpPr>
          <p:cNvPr id="13" name="Text 10"/>
          <p:cNvSpPr/>
          <p:nvPr/>
        </p:nvSpPr>
        <p:spPr>
          <a:xfrm>
            <a:off x="2660904" y="2176444"/>
            <a:ext cx="1691640" cy="365760"/>
          </a:xfrm>
          <a:prstGeom prst="rect">
            <a:avLst/>
          </a:prstGeom>
          <a:noFill/>
          <a:ln/>
        </p:spPr>
        <p:txBody>
          <a:bodyPr wrap="square" lIns="0" tIns="0" rIns="0" bIns="0" rtlCol="0" anchor="ctr"/>
          <a:lstStyle/>
          <a:p>
            <a:r>
              <a:rPr lang="en-US" sz="2000" b="1" dirty="0">
                <a:solidFill>
                  <a:srgbClr val="010131"/>
                </a:solidFill>
                <a:latin typeface="Open Sans" pitchFamily="34" charset="0"/>
                <a:ea typeface="Open Sans" pitchFamily="34" charset="-122"/>
                <a:cs typeface="Open Sans" pitchFamily="34" charset="-120"/>
              </a:rPr>
              <a:t>PMI</a:t>
            </a:r>
          </a:p>
        </p:txBody>
      </p:sp>
      <p:sp>
        <p:nvSpPr>
          <p:cNvPr id="14" name="Text 11"/>
          <p:cNvSpPr/>
          <p:nvPr/>
        </p:nvSpPr>
        <p:spPr>
          <a:xfrm>
            <a:off x="2660904" y="2450592"/>
            <a:ext cx="1691640" cy="27432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Project management</a:t>
            </a:r>
            <a:endParaRPr lang="en-US" sz="950" dirty="0"/>
          </a:p>
        </p:txBody>
      </p:sp>
      <p:sp>
        <p:nvSpPr>
          <p:cNvPr id="15" name="Shape 12"/>
          <p:cNvSpPr/>
          <p:nvPr/>
        </p:nvSpPr>
        <p:spPr>
          <a:xfrm>
            <a:off x="4654296" y="1920240"/>
            <a:ext cx="2057400" cy="914400"/>
          </a:xfrm>
          <a:prstGeom prst="roundRect">
            <a:avLst>
              <a:gd name="adj" fmla="val 8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6" name="Shape 13"/>
          <p:cNvSpPr/>
          <p:nvPr/>
        </p:nvSpPr>
        <p:spPr>
          <a:xfrm>
            <a:off x="4654296" y="1920240"/>
            <a:ext cx="73152" cy="914400"/>
          </a:xfrm>
          <a:prstGeom prst="rect">
            <a:avLst/>
          </a:prstGeom>
          <a:solidFill>
            <a:srgbClr val="5391D5"/>
          </a:solidFill>
          <a:ln w="12700">
            <a:solidFill>
              <a:srgbClr val="5391D5"/>
            </a:solidFill>
            <a:prstDash val="solid"/>
          </a:ln>
        </p:spPr>
        <p:txBody>
          <a:bodyPr/>
          <a:lstStyle/>
          <a:p>
            <a:endParaRPr lang="en-AE" dirty="0"/>
          </a:p>
        </p:txBody>
      </p:sp>
      <p:sp>
        <p:nvSpPr>
          <p:cNvPr id="17" name="Text 14"/>
          <p:cNvSpPr/>
          <p:nvPr/>
        </p:nvSpPr>
        <p:spPr>
          <a:xfrm>
            <a:off x="4882896" y="2176444"/>
            <a:ext cx="1691640" cy="365760"/>
          </a:xfrm>
          <a:prstGeom prst="rect">
            <a:avLst/>
          </a:prstGeom>
          <a:noFill/>
          <a:ln/>
        </p:spPr>
        <p:txBody>
          <a:bodyPr wrap="square" lIns="0" tIns="0" rIns="0" bIns="0" rtlCol="0" anchor="ctr"/>
          <a:lstStyle/>
          <a:p>
            <a:r>
              <a:rPr lang="en-US" sz="2000" b="1" dirty="0">
                <a:solidFill>
                  <a:srgbClr val="010131"/>
                </a:solidFill>
                <a:latin typeface="Open Sans" pitchFamily="34" charset="0"/>
                <a:ea typeface="Open Sans" pitchFamily="34" charset="-122"/>
                <a:cs typeface="Open Sans" pitchFamily="34" charset="-120"/>
              </a:rPr>
              <a:t>IIBA</a:t>
            </a:r>
          </a:p>
        </p:txBody>
      </p:sp>
      <p:sp>
        <p:nvSpPr>
          <p:cNvPr id="18" name="Text 15"/>
          <p:cNvSpPr/>
          <p:nvPr/>
        </p:nvSpPr>
        <p:spPr>
          <a:xfrm>
            <a:off x="4882896" y="2450592"/>
            <a:ext cx="1691640" cy="27432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Business analysis</a:t>
            </a:r>
            <a:endParaRPr lang="en-US" sz="950" dirty="0"/>
          </a:p>
        </p:txBody>
      </p:sp>
      <p:sp>
        <p:nvSpPr>
          <p:cNvPr id="19" name="Shape 16"/>
          <p:cNvSpPr/>
          <p:nvPr/>
        </p:nvSpPr>
        <p:spPr>
          <a:xfrm>
            <a:off x="6876288" y="1920240"/>
            <a:ext cx="2057400" cy="914400"/>
          </a:xfrm>
          <a:prstGeom prst="roundRect">
            <a:avLst>
              <a:gd name="adj" fmla="val 8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0" name="Shape 17"/>
          <p:cNvSpPr/>
          <p:nvPr/>
        </p:nvSpPr>
        <p:spPr>
          <a:xfrm>
            <a:off x="6876288" y="1920240"/>
            <a:ext cx="73152" cy="914400"/>
          </a:xfrm>
          <a:prstGeom prst="rect">
            <a:avLst/>
          </a:prstGeom>
          <a:solidFill>
            <a:srgbClr val="5391D5"/>
          </a:solidFill>
          <a:ln w="12700">
            <a:solidFill>
              <a:srgbClr val="5391D5"/>
            </a:solidFill>
            <a:prstDash val="solid"/>
          </a:ln>
        </p:spPr>
        <p:txBody>
          <a:bodyPr/>
          <a:lstStyle/>
          <a:p>
            <a:endParaRPr lang="en-AE" dirty="0"/>
          </a:p>
        </p:txBody>
      </p:sp>
      <p:sp>
        <p:nvSpPr>
          <p:cNvPr id="21" name="Text 18"/>
          <p:cNvSpPr/>
          <p:nvPr/>
        </p:nvSpPr>
        <p:spPr>
          <a:xfrm>
            <a:off x="7104888" y="2176444"/>
            <a:ext cx="1691640" cy="365760"/>
          </a:xfrm>
          <a:prstGeom prst="rect">
            <a:avLst/>
          </a:prstGeom>
          <a:noFill/>
          <a:ln/>
        </p:spPr>
        <p:txBody>
          <a:bodyPr wrap="square" lIns="0" tIns="0" rIns="0" bIns="0" rtlCol="0" anchor="ctr"/>
          <a:lstStyle/>
          <a:p>
            <a:r>
              <a:rPr lang="en-US" sz="2000" b="1" dirty="0">
                <a:solidFill>
                  <a:srgbClr val="010131"/>
                </a:solidFill>
                <a:latin typeface="Open Sans" pitchFamily="34" charset="0"/>
                <a:ea typeface="Open Sans" pitchFamily="34" charset="-122"/>
                <a:cs typeface="Open Sans" pitchFamily="34" charset="-120"/>
              </a:rPr>
              <a:t>Microsoft</a:t>
            </a:r>
          </a:p>
        </p:txBody>
      </p:sp>
      <p:sp>
        <p:nvSpPr>
          <p:cNvPr id="22" name="Text 19"/>
          <p:cNvSpPr/>
          <p:nvPr/>
        </p:nvSpPr>
        <p:spPr>
          <a:xfrm>
            <a:off x="7104888" y="2450592"/>
            <a:ext cx="1691640" cy="27432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Data &amp; Power Platform</a:t>
            </a:r>
            <a:endParaRPr lang="en-US" sz="950" dirty="0"/>
          </a:p>
        </p:txBody>
      </p:sp>
      <p:sp>
        <p:nvSpPr>
          <p:cNvPr id="23" name="Shape 20"/>
          <p:cNvSpPr/>
          <p:nvPr/>
        </p:nvSpPr>
        <p:spPr>
          <a:xfrm>
            <a:off x="210312" y="3017520"/>
            <a:ext cx="2057400" cy="914400"/>
          </a:xfrm>
          <a:prstGeom prst="roundRect">
            <a:avLst>
              <a:gd name="adj" fmla="val 8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4" name="Shape 21"/>
          <p:cNvSpPr/>
          <p:nvPr/>
        </p:nvSpPr>
        <p:spPr>
          <a:xfrm>
            <a:off x="210312" y="3017520"/>
            <a:ext cx="73152" cy="914400"/>
          </a:xfrm>
          <a:prstGeom prst="rect">
            <a:avLst/>
          </a:prstGeom>
          <a:solidFill>
            <a:srgbClr val="5391D5"/>
          </a:solidFill>
          <a:ln w="12700">
            <a:solidFill>
              <a:srgbClr val="5391D5"/>
            </a:solidFill>
            <a:prstDash val="solid"/>
          </a:ln>
        </p:spPr>
        <p:txBody>
          <a:bodyPr/>
          <a:lstStyle/>
          <a:p>
            <a:endParaRPr lang="en-AE" dirty="0"/>
          </a:p>
        </p:txBody>
      </p:sp>
      <p:sp>
        <p:nvSpPr>
          <p:cNvPr id="25" name="Text 22"/>
          <p:cNvSpPr/>
          <p:nvPr/>
        </p:nvSpPr>
        <p:spPr>
          <a:xfrm>
            <a:off x="438912" y="3242952"/>
            <a:ext cx="1691640" cy="365760"/>
          </a:xfrm>
          <a:prstGeom prst="rect">
            <a:avLst/>
          </a:prstGeom>
          <a:noFill/>
          <a:ln/>
        </p:spPr>
        <p:txBody>
          <a:bodyPr wrap="square" lIns="0" tIns="0" rIns="0" bIns="0" rtlCol="0" anchor="ctr"/>
          <a:lstStyle/>
          <a:p>
            <a:r>
              <a:rPr lang="en-US" sz="2000" b="1" dirty="0">
                <a:solidFill>
                  <a:srgbClr val="010131"/>
                </a:solidFill>
                <a:latin typeface="Open Sans" pitchFamily="34" charset="0"/>
                <a:ea typeface="Open Sans" pitchFamily="34" charset="-122"/>
                <a:cs typeface="Open Sans" pitchFamily="34" charset="-120"/>
              </a:rPr>
              <a:t>ACAMS</a:t>
            </a:r>
          </a:p>
        </p:txBody>
      </p:sp>
      <p:sp>
        <p:nvSpPr>
          <p:cNvPr id="26" name="Text 23"/>
          <p:cNvSpPr/>
          <p:nvPr/>
        </p:nvSpPr>
        <p:spPr>
          <a:xfrm>
            <a:off x="438912" y="3547872"/>
            <a:ext cx="1691640" cy="27432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Anti-money laundering &amp; financial crime compliance</a:t>
            </a:r>
            <a:endParaRPr lang="en-US" sz="950" dirty="0"/>
          </a:p>
        </p:txBody>
      </p:sp>
      <p:sp>
        <p:nvSpPr>
          <p:cNvPr id="27" name="Shape 24"/>
          <p:cNvSpPr/>
          <p:nvPr/>
        </p:nvSpPr>
        <p:spPr>
          <a:xfrm>
            <a:off x="2432304" y="3017520"/>
            <a:ext cx="2057400" cy="914400"/>
          </a:xfrm>
          <a:prstGeom prst="roundRect">
            <a:avLst>
              <a:gd name="adj" fmla="val 8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8" name="Shape 25"/>
          <p:cNvSpPr/>
          <p:nvPr/>
        </p:nvSpPr>
        <p:spPr>
          <a:xfrm>
            <a:off x="2432304" y="3017520"/>
            <a:ext cx="73152" cy="914400"/>
          </a:xfrm>
          <a:prstGeom prst="rect">
            <a:avLst/>
          </a:prstGeom>
          <a:solidFill>
            <a:srgbClr val="5391D5"/>
          </a:solidFill>
          <a:ln w="12700">
            <a:solidFill>
              <a:srgbClr val="5391D5"/>
            </a:solidFill>
            <a:prstDash val="solid"/>
          </a:ln>
        </p:spPr>
        <p:txBody>
          <a:bodyPr/>
          <a:lstStyle/>
          <a:p>
            <a:endParaRPr lang="en-AE" dirty="0"/>
          </a:p>
        </p:txBody>
      </p:sp>
      <p:sp>
        <p:nvSpPr>
          <p:cNvPr id="29" name="Text 26"/>
          <p:cNvSpPr/>
          <p:nvPr/>
        </p:nvSpPr>
        <p:spPr>
          <a:xfrm>
            <a:off x="2660904" y="3242952"/>
            <a:ext cx="1691640" cy="365760"/>
          </a:xfrm>
          <a:prstGeom prst="rect">
            <a:avLst/>
          </a:prstGeom>
          <a:noFill/>
          <a:ln/>
        </p:spPr>
        <p:txBody>
          <a:bodyPr wrap="square" lIns="0" tIns="0" rIns="0" bIns="0" rtlCol="0" anchor="ctr"/>
          <a:lstStyle/>
          <a:p>
            <a:r>
              <a:rPr lang="en-US" sz="2000" b="1" dirty="0">
                <a:solidFill>
                  <a:srgbClr val="010131"/>
                </a:solidFill>
                <a:latin typeface="Open Sans" pitchFamily="34" charset="0"/>
                <a:ea typeface="Open Sans" pitchFamily="34" charset="-122"/>
                <a:cs typeface="Open Sans" pitchFamily="34" charset="-120"/>
              </a:rPr>
              <a:t>DAMA</a:t>
            </a:r>
          </a:p>
        </p:txBody>
      </p:sp>
      <p:sp>
        <p:nvSpPr>
          <p:cNvPr id="30" name="Text 27"/>
          <p:cNvSpPr/>
          <p:nvPr/>
        </p:nvSpPr>
        <p:spPr>
          <a:xfrm>
            <a:off x="2660904" y="3547872"/>
            <a:ext cx="1691640" cy="27432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Data management &amp; data governance</a:t>
            </a:r>
            <a:endParaRPr lang="en-US" sz="950" dirty="0"/>
          </a:p>
        </p:txBody>
      </p:sp>
      <p:sp>
        <p:nvSpPr>
          <p:cNvPr id="31" name="Shape 28"/>
          <p:cNvSpPr/>
          <p:nvPr/>
        </p:nvSpPr>
        <p:spPr>
          <a:xfrm>
            <a:off x="4654296" y="3017520"/>
            <a:ext cx="2057400" cy="914400"/>
          </a:xfrm>
          <a:prstGeom prst="roundRect">
            <a:avLst>
              <a:gd name="adj" fmla="val 8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32" name="Shape 29"/>
          <p:cNvSpPr/>
          <p:nvPr/>
        </p:nvSpPr>
        <p:spPr>
          <a:xfrm>
            <a:off x="4654296" y="3017520"/>
            <a:ext cx="73152" cy="914400"/>
          </a:xfrm>
          <a:prstGeom prst="rect">
            <a:avLst/>
          </a:prstGeom>
          <a:solidFill>
            <a:srgbClr val="5391D5"/>
          </a:solidFill>
          <a:ln w="12700">
            <a:solidFill>
              <a:srgbClr val="5391D5"/>
            </a:solidFill>
            <a:prstDash val="solid"/>
          </a:ln>
        </p:spPr>
        <p:txBody>
          <a:bodyPr/>
          <a:lstStyle/>
          <a:p>
            <a:endParaRPr lang="en-AE" dirty="0"/>
          </a:p>
        </p:txBody>
      </p:sp>
      <p:sp>
        <p:nvSpPr>
          <p:cNvPr id="33" name="Text 30"/>
          <p:cNvSpPr/>
          <p:nvPr/>
        </p:nvSpPr>
        <p:spPr>
          <a:xfrm>
            <a:off x="4882896" y="3242952"/>
            <a:ext cx="1691640" cy="365760"/>
          </a:xfrm>
          <a:prstGeom prst="rect">
            <a:avLst/>
          </a:prstGeom>
          <a:noFill/>
          <a:ln/>
        </p:spPr>
        <p:txBody>
          <a:bodyPr wrap="square" lIns="0" tIns="0" rIns="0" bIns="0" rtlCol="0" anchor="ctr"/>
          <a:lstStyle/>
          <a:p>
            <a:r>
              <a:rPr lang="en-US" sz="2000" b="1" dirty="0">
                <a:solidFill>
                  <a:srgbClr val="010131"/>
                </a:solidFill>
                <a:latin typeface="Open Sans" pitchFamily="34" charset="0"/>
                <a:ea typeface="Open Sans" pitchFamily="34" charset="-122"/>
                <a:cs typeface="Open Sans" pitchFamily="34" charset="-120"/>
              </a:rPr>
              <a:t>ACI-FMA</a:t>
            </a:r>
          </a:p>
        </p:txBody>
      </p:sp>
      <p:sp>
        <p:nvSpPr>
          <p:cNvPr id="34" name="Text 31"/>
          <p:cNvSpPr/>
          <p:nvPr/>
        </p:nvSpPr>
        <p:spPr>
          <a:xfrm>
            <a:off x="4882896" y="3547872"/>
            <a:ext cx="1691640" cy="27432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Financial markets &amp; trading</a:t>
            </a:r>
            <a:endParaRPr lang="en-US" sz="950" dirty="0"/>
          </a:p>
        </p:txBody>
      </p:sp>
      <p:sp>
        <p:nvSpPr>
          <p:cNvPr id="35" name="Shape 32"/>
          <p:cNvSpPr/>
          <p:nvPr/>
        </p:nvSpPr>
        <p:spPr>
          <a:xfrm>
            <a:off x="6867144" y="3017520"/>
            <a:ext cx="2057400" cy="914400"/>
          </a:xfrm>
          <a:prstGeom prst="roundRect">
            <a:avLst>
              <a:gd name="adj" fmla="val 8000"/>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36" name="Shape 33"/>
          <p:cNvSpPr/>
          <p:nvPr/>
        </p:nvSpPr>
        <p:spPr>
          <a:xfrm>
            <a:off x="6876288" y="3017520"/>
            <a:ext cx="73152" cy="914400"/>
          </a:xfrm>
          <a:prstGeom prst="rect">
            <a:avLst/>
          </a:prstGeom>
          <a:solidFill>
            <a:srgbClr val="5391D5"/>
          </a:solidFill>
          <a:ln w="12700">
            <a:solidFill>
              <a:srgbClr val="5391D5"/>
            </a:solidFill>
            <a:prstDash val="solid"/>
          </a:ln>
        </p:spPr>
        <p:txBody>
          <a:bodyPr/>
          <a:lstStyle/>
          <a:p>
            <a:endParaRPr lang="en-AE" dirty="0"/>
          </a:p>
        </p:txBody>
      </p:sp>
      <p:sp>
        <p:nvSpPr>
          <p:cNvPr id="37" name="Text 34"/>
          <p:cNvSpPr/>
          <p:nvPr/>
        </p:nvSpPr>
        <p:spPr>
          <a:xfrm>
            <a:off x="7104888" y="3242952"/>
            <a:ext cx="1691640" cy="365760"/>
          </a:xfrm>
          <a:prstGeom prst="rect">
            <a:avLst/>
          </a:prstGeom>
          <a:noFill/>
          <a:ln/>
        </p:spPr>
        <p:txBody>
          <a:bodyPr wrap="square" lIns="0" tIns="0" rIns="0" bIns="0" rtlCol="0" anchor="ctr"/>
          <a:lstStyle/>
          <a:p>
            <a:r>
              <a:rPr lang="en-US" sz="2000" b="1" dirty="0">
                <a:solidFill>
                  <a:srgbClr val="010131"/>
                </a:solidFill>
                <a:latin typeface="Open Sans" pitchFamily="34" charset="0"/>
                <a:ea typeface="Open Sans" pitchFamily="34" charset="-122"/>
                <a:cs typeface="Open Sans" pitchFamily="34" charset="-120"/>
              </a:rPr>
              <a:t>AFP</a:t>
            </a:r>
          </a:p>
        </p:txBody>
      </p:sp>
      <p:sp>
        <p:nvSpPr>
          <p:cNvPr id="38" name="Text 35"/>
          <p:cNvSpPr/>
          <p:nvPr/>
        </p:nvSpPr>
        <p:spPr>
          <a:xfrm>
            <a:off x="7104888" y="3547872"/>
            <a:ext cx="1691640" cy="274320"/>
          </a:xfrm>
          <a:prstGeom prst="rect">
            <a:avLst/>
          </a:prstGeom>
          <a:noFill/>
          <a:ln/>
        </p:spPr>
        <p:txBody>
          <a:bodyPr wrap="square" lIns="0" tIns="0" rIns="0" bIns="0" rtlCol="0" anchor="ctr"/>
          <a:lstStyle/>
          <a:p>
            <a:pPr marL="0" indent="0">
              <a:buNone/>
            </a:pPr>
            <a:r>
              <a:rPr lang="en-US" sz="950" dirty="0">
                <a:solidFill>
                  <a:srgbClr val="64748B"/>
                </a:solidFill>
                <a:latin typeface="Open Sans" pitchFamily="34" charset="0"/>
                <a:ea typeface="Open Sans" pitchFamily="34" charset="-122"/>
                <a:cs typeface="Open Sans" pitchFamily="34" charset="-120"/>
              </a:rPr>
              <a:t>Treasury, corporate finance  &amp; FP&amp;A</a:t>
            </a:r>
            <a:endParaRPr lang="en-US" sz="950" dirty="0"/>
          </a:p>
        </p:txBody>
      </p:sp>
      <p:sp>
        <p:nvSpPr>
          <p:cNvPr id="39" name="Shape 36"/>
          <p:cNvSpPr/>
          <p:nvPr/>
        </p:nvSpPr>
        <p:spPr>
          <a:xfrm>
            <a:off x="365760" y="4882896"/>
            <a:ext cx="1463040"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40" name="Text 37"/>
          <p:cNvSpPr/>
          <p:nvPr/>
        </p:nvSpPr>
        <p:spPr>
          <a:xfrm>
            <a:off x="365760" y="4882896"/>
            <a:ext cx="1463040"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ASSOCIATIONS</a:t>
            </a:r>
            <a:endParaRPr lang="en-US" sz="700" dirty="0"/>
          </a:p>
        </p:txBody>
      </p:sp>
      <p:sp>
        <p:nvSpPr>
          <p:cNvPr id="41" name="Text 38"/>
          <p:cNvSpPr/>
          <p:nvPr/>
        </p:nvSpPr>
        <p:spPr>
          <a:xfrm>
            <a:off x="1965960"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43" name="PageNumber">
            <a:extLst>
              <a:ext uri="{FF2B5EF4-FFF2-40B4-BE49-F238E27FC236}">
                <a16:creationId xmlns:a16="http://schemas.microsoft.com/office/drawing/2014/main" id="{F2187271-D59A-4AB2-8636-232EB426638A}"/>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39</a:t>
            </a:r>
          </a:p>
        </p:txBody>
      </p:sp>
      <p:sp>
        <p:nvSpPr>
          <p:cNvPr id="42" name="Text 7">
            <a:extLst>
              <a:ext uri="{FF2B5EF4-FFF2-40B4-BE49-F238E27FC236}">
                <a16:creationId xmlns:a16="http://schemas.microsoft.com/office/drawing/2014/main" id="{BAC948B7-C638-B447-9967-192D47F09F51}"/>
              </a:ext>
            </a:extLst>
          </p:cNvPr>
          <p:cNvSpPr/>
          <p:nvPr/>
        </p:nvSpPr>
        <p:spPr>
          <a:xfrm>
            <a:off x="383650" y="1945873"/>
            <a:ext cx="1868158" cy="274320"/>
          </a:xfrm>
          <a:prstGeom prst="rect">
            <a:avLst/>
          </a:prstGeom>
          <a:noFill/>
          <a:ln/>
        </p:spPr>
        <p:txBody>
          <a:bodyPr wrap="square" lIns="0" tIns="0" rIns="0" bIns="0" rtlCol="0" anchor="ctr"/>
          <a:lstStyle/>
          <a:p>
            <a:pPr marL="0" indent="0">
              <a:buNone/>
            </a:pPr>
            <a:r>
              <a:rPr lang="en-US" sz="950" dirty="0">
                <a:solidFill>
                  <a:srgbClr val="0070C0"/>
                </a:solidFill>
                <a:latin typeface="Open Sans" pitchFamily="34" charset="0"/>
                <a:ea typeface="Open Sans" pitchFamily="34" charset="-122"/>
                <a:cs typeface="Open Sans" pitchFamily="34" charset="-120"/>
              </a:rPr>
              <a:t>Association of Chartered Certified Accountants</a:t>
            </a:r>
            <a:endParaRPr lang="en-US" sz="950" dirty="0">
              <a:solidFill>
                <a:srgbClr val="0070C0"/>
              </a:solidFill>
            </a:endParaRPr>
          </a:p>
        </p:txBody>
      </p:sp>
      <p:sp>
        <p:nvSpPr>
          <p:cNvPr id="44" name="Text 7">
            <a:extLst>
              <a:ext uri="{FF2B5EF4-FFF2-40B4-BE49-F238E27FC236}">
                <a16:creationId xmlns:a16="http://schemas.microsoft.com/office/drawing/2014/main" id="{2AE89F13-47D2-41E9-C168-06675C22CCD3}"/>
              </a:ext>
            </a:extLst>
          </p:cNvPr>
          <p:cNvSpPr/>
          <p:nvPr/>
        </p:nvSpPr>
        <p:spPr>
          <a:xfrm>
            <a:off x="2645797" y="1937524"/>
            <a:ext cx="1691640" cy="274320"/>
          </a:xfrm>
          <a:prstGeom prst="rect">
            <a:avLst/>
          </a:prstGeom>
          <a:noFill/>
          <a:ln/>
        </p:spPr>
        <p:txBody>
          <a:bodyPr wrap="square" lIns="0" tIns="0" rIns="0" bIns="0" rtlCol="0" anchor="ctr"/>
          <a:lstStyle/>
          <a:p>
            <a:pPr marL="0" indent="0">
              <a:buNone/>
            </a:pPr>
            <a:r>
              <a:rPr lang="en-US" sz="950" dirty="0">
                <a:solidFill>
                  <a:srgbClr val="0070C0"/>
                </a:solidFill>
                <a:latin typeface="Open Sans" pitchFamily="34" charset="0"/>
                <a:ea typeface="Open Sans" pitchFamily="34" charset="-122"/>
                <a:cs typeface="Open Sans" pitchFamily="34" charset="-120"/>
              </a:rPr>
              <a:t>Project Management Institute </a:t>
            </a:r>
            <a:endParaRPr lang="en-US" sz="950" dirty="0">
              <a:solidFill>
                <a:srgbClr val="0070C0"/>
              </a:solidFill>
            </a:endParaRPr>
          </a:p>
        </p:txBody>
      </p:sp>
      <p:sp>
        <p:nvSpPr>
          <p:cNvPr id="45" name="Text 7">
            <a:extLst>
              <a:ext uri="{FF2B5EF4-FFF2-40B4-BE49-F238E27FC236}">
                <a16:creationId xmlns:a16="http://schemas.microsoft.com/office/drawing/2014/main" id="{5515F65D-4854-ABCF-2543-8C7FB654A796}"/>
              </a:ext>
            </a:extLst>
          </p:cNvPr>
          <p:cNvSpPr/>
          <p:nvPr/>
        </p:nvSpPr>
        <p:spPr>
          <a:xfrm>
            <a:off x="4907944" y="1929175"/>
            <a:ext cx="1691640" cy="274320"/>
          </a:xfrm>
          <a:prstGeom prst="rect">
            <a:avLst/>
          </a:prstGeom>
          <a:noFill/>
          <a:ln/>
        </p:spPr>
        <p:txBody>
          <a:bodyPr wrap="square" lIns="0" tIns="0" rIns="0" bIns="0" rtlCol="0" anchor="ctr"/>
          <a:lstStyle/>
          <a:p>
            <a:pPr marL="0" indent="0">
              <a:buNone/>
            </a:pPr>
            <a:r>
              <a:rPr lang="en-US" sz="950" dirty="0">
                <a:solidFill>
                  <a:srgbClr val="0070C0"/>
                </a:solidFill>
                <a:latin typeface="Open Sans" pitchFamily="34" charset="0"/>
                <a:ea typeface="Open Sans" pitchFamily="34" charset="-122"/>
                <a:cs typeface="Open Sans" pitchFamily="34" charset="-120"/>
              </a:rPr>
              <a:t>International Institute of Business Analysis </a:t>
            </a:r>
            <a:endParaRPr lang="en-US" sz="950" dirty="0">
              <a:solidFill>
                <a:srgbClr val="0070C0"/>
              </a:solidFill>
            </a:endParaRPr>
          </a:p>
        </p:txBody>
      </p:sp>
      <p:sp>
        <p:nvSpPr>
          <p:cNvPr id="46" name="Text 7">
            <a:extLst>
              <a:ext uri="{FF2B5EF4-FFF2-40B4-BE49-F238E27FC236}">
                <a16:creationId xmlns:a16="http://schemas.microsoft.com/office/drawing/2014/main" id="{28EBE0CA-DF6B-85F0-593C-CEF526A77268}"/>
              </a:ext>
            </a:extLst>
          </p:cNvPr>
          <p:cNvSpPr/>
          <p:nvPr/>
        </p:nvSpPr>
        <p:spPr>
          <a:xfrm>
            <a:off x="7145043" y="1920826"/>
            <a:ext cx="1691640" cy="274320"/>
          </a:xfrm>
          <a:prstGeom prst="rect">
            <a:avLst/>
          </a:prstGeom>
          <a:noFill/>
          <a:ln/>
        </p:spPr>
        <p:txBody>
          <a:bodyPr wrap="square" lIns="0" tIns="0" rIns="0" bIns="0" rtlCol="0" anchor="ctr"/>
          <a:lstStyle/>
          <a:p>
            <a:pPr marL="0" indent="0">
              <a:buNone/>
            </a:pPr>
            <a:r>
              <a:rPr lang="en-US" sz="950" dirty="0">
                <a:solidFill>
                  <a:srgbClr val="0070C0"/>
                </a:solidFill>
                <a:latin typeface="Open Sans" pitchFamily="34" charset="0"/>
                <a:ea typeface="Open Sans" pitchFamily="34" charset="-122"/>
                <a:cs typeface="Open Sans" pitchFamily="34" charset="-120"/>
              </a:rPr>
              <a:t>Microsoft Inc. </a:t>
            </a:r>
            <a:endParaRPr lang="en-US" sz="950" dirty="0">
              <a:solidFill>
                <a:srgbClr val="0070C0"/>
              </a:solidFill>
            </a:endParaRPr>
          </a:p>
        </p:txBody>
      </p:sp>
      <p:sp>
        <p:nvSpPr>
          <p:cNvPr id="47" name="Text 7">
            <a:extLst>
              <a:ext uri="{FF2B5EF4-FFF2-40B4-BE49-F238E27FC236}">
                <a16:creationId xmlns:a16="http://schemas.microsoft.com/office/drawing/2014/main" id="{B26322D2-05D7-621C-D821-B590D2ADA0C8}"/>
              </a:ext>
            </a:extLst>
          </p:cNvPr>
          <p:cNvSpPr/>
          <p:nvPr/>
        </p:nvSpPr>
        <p:spPr>
          <a:xfrm>
            <a:off x="393192" y="3026836"/>
            <a:ext cx="1691640" cy="274320"/>
          </a:xfrm>
          <a:prstGeom prst="rect">
            <a:avLst/>
          </a:prstGeom>
          <a:noFill/>
          <a:ln/>
        </p:spPr>
        <p:txBody>
          <a:bodyPr wrap="square" lIns="0" tIns="0" rIns="0" bIns="0" rtlCol="0" anchor="ctr"/>
          <a:lstStyle/>
          <a:p>
            <a:pPr marL="0" indent="0">
              <a:buNone/>
            </a:pPr>
            <a:r>
              <a:rPr lang="en-US" sz="950" dirty="0">
                <a:solidFill>
                  <a:srgbClr val="0070C0"/>
                </a:solidFill>
                <a:latin typeface="Open Sans" pitchFamily="34" charset="0"/>
                <a:ea typeface="Open Sans" pitchFamily="34" charset="-122"/>
                <a:cs typeface="Open Sans" pitchFamily="34" charset="-120"/>
              </a:rPr>
              <a:t>Association of Certified Anti-Money Laundering Specialists</a:t>
            </a:r>
            <a:endParaRPr lang="en-US" sz="950" dirty="0">
              <a:solidFill>
                <a:srgbClr val="0070C0"/>
              </a:solidFill>
            </a:endParaRPr>
          </a:p>
        </p:txBody>
      </p:sp>
      <p:sp>
        <p:nvSpPr>
          <p:cNvPr id="48" name="Text 7">
            <a:extLst>
              <a:ext uri="{FF2B5EF4-FFF2-40B4-BE49-F238E27FC236}">
                <a16:creationId xmlns:a16="http://schemas.microsoft.com/office/drawing/2014/main" id="{8699241F-1949-986B-ADE5-CA3DEA36E4CA}"/>
              </a:ext>
            </a:extLst>
          </p:cNvPr>
          <p:cNvSpPr/>
          <p:nvPr/>
        </p:nvSpPr>
        <p:spPr>
          <a:xfrm>
            <a:off x="2645797" y="3030880"/>
            <a:ext cx="1691640" cy="274320"/>
          </a:xfrm>
          <a:prstGeom prst="rect">
            <a:avLst/>
          </a:prstGeom>
          <a:noFill/>
          <a:ln/>
        </p:spPr>
        <p:txBody>
          <a:bodyPr wrap="square" lIns="0" tIns="0" rIns="0" bIns="0" rtlCol="0" anchor="ctr"/>
          <a:lstStyle/>
          <a:p>
            <a:pPr marL="0" indent="0">
              <a:buNone/>
            </a:pPr>
            <a:r>
              <a:rPr lang="en-US" sz="950" dirty="0">
                <a:solidFill>
                  <a:srgbClr val="0070C0"/>
                </a:solidFill>
                <a:latin typeface="Open Sans" pitchFamily="34" charset="0"/>
                <a:ea typeface="Open Sans" pitchFamily="34" charset="-122"/>
                <a:cs typeface="Open Sans" pitchFamily="34" charset="-120"/>
              </a:rPr>
              <a:t>Data Management Association International </a:t>
            </a:r>
            <a:endParaRPr lang="en-US" sz="950" dirty="0">
              <a:solidFill>
                <a:srgbClr val="0070C0"/>
              </a:solidFill>
            </a:endParaRPr>
          </a:p>
        </p:txBody>
      </p:sp>
      <p:sp>
        <p:nvSpPr>
          <p:cNvPr id="49" name="Text 7">
            <a:extLst>
              <a:ext uri="{FF2B5EF4-FFF2-40B4-BE49-F238E27FC236}">
                <a16:creationId xmlns:a16="http://schemas.microsoft.com/office/drawing/2014/main" id="{8ECCE70B-2D37-A6A4-28F3-EEE9B320184C}"/>
              </a:ext>
            </a:extLst>
          </p:cNvPr>
          <p:cNvSpPr/>
          <p:nvPr/>
        </p:nvSpPr>
        <p:spPr>
          <a:xfrm>
            <a:off x="4837176" y="3026575"/>
            <a:ext cx="1691640" cy="274320"/>
          </a:xfrm>
          <a:prstGeom prst="rect">
            <a:avLst/>
          </a:prstGeom>
          <a:noFill/>
          <a:ln/>
        </p:spPr>
        <p:txBody>
          <a:bodyPr wrap="square" lIns="0" tIns="0" rIns="0" bIns="0" rtlCol="0" anchor="ctr"/>
          <a:lstStyle/>
          <a:p>
            <a:pPr marL="0" indent="0">
              <a:buNone/>
            </a:pPr>
            <a:r>
              <a:rPr lang="en-US" sz="950" dirty="0">
                <a:solidFill>
                  <a:srgbClr val="0070C0"/>
                </a:solidFill>
                <a:latin typeface="Open Sans" pitchFamily="34" charset="0"/>
                <a:ea typeface="Open Sans" pitchFamily="34" charset="-122"/>
                <a:cs typeface="Open Sans" pitchFamily="34" charset="-120"/>
              </a:rPr>
              <a:t>ACI-Financial Market Association </a:t>
            </a:r>
            <a:endParaRPr lang="en-US" sz="950" dirty="0">
              <a:solidFill>
                <a:srgbClr val="0070C0"/>
              </a:solidFill>
            </a:endParaRPr>
          </a:p>
        </p:txBody>
      </p:sp>
      <p:sp>
        <p:nvSpPr>
          <p:cNvPr id="51" name="Text 7">
            <a:extLst>
              <a:ext uri="{FF2B5EF4-FFF2-40B4-BE49-F238E27FC236}">
                <a16:creationId xmlns:a16="http://schemas.microsoft.com/office/drawing/2014/main" id="{9A472EA3-C8E6-ED79-0E82-274073916E58}"/>
              </a:ext>
            </a:extLst>
          </p:cNvPr>
          <p:cNvSpPr/>
          <p:nvPr/>
        </p:nvSpPr>
        <p:spPr>
          <a:xfrm>
            <a:off x="7059168" y="3030880"/>
            <a:ext cx="1691640" cy="274320"/>
          </a:xfrm>
          <a:prstGeom prst="rect">
            <a:avLst/>
          </a:prstGeom>
          <a:noFill/>
          <a:ln/>
        </p:spPr>
        <p:txBody>
          <a:bodyPr wrap="square" lIns="0" tIns="0" rIns="0" bIns="0" rtlCol="0" anchor="ctr"/>
          <a:lstStyle/>
          <a:p>
            <a:pPr marL="0" indent="0">
              <a:buNone/>
            </a:pPr>
            <a:r>
              <a:rPr lang="en-US" sz="950" dirty="0">
                <a:solidFill>
                  <a:srgbClr val="0070C0"/>
                </a:solidFill>
                <a:latin typeface="Open Sans" pitchFamily="34" charset="0"/>
                <a:ea typeface="Open Sans" pitchFamily="34" charset="-122"/>
                <a:cs typeface="Open Sans" pitchFamily="34" charset="-120"/>
              </a:rPr>
              <a:t>Association for Financial Professionals </a:t>
            </a:r>
            <a:endParaRPr lang="en-US" sz="950" dirty="0">
              <a:solidFill>
                <a:srgbClr val="0070C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VISION, MISSION &amp; VALUES</a:t>
            </a:r>
            <a:endParaRPr lang="en-US" sz="950" dirty="0"/>
          </a:p>
        </p:txBody>
      </p:sp>
      <p:sp>
        <p:nvSpPr>
          <p:cNvPr id="5" name="Text 2"/>
          <p:cNvSpPr/>
          <p:nvPr/>
        </p:nvSpPr>
        <p:spPr>
          <a:xfrm>
            <a:off x="457200" y="512064"/>
            <a:ext cx="7315200" cy="457200"/>
          </a:xfrm>
          <a:prstGeom prst="rect">
            <a:avLst/>
          </a:prstGeom>
          <a:noFill/>
          <a:ln/>
        </p:spPr>
        <p:txBody>
          <a:bodyPr wrap="square" lIns="0" tIns="0" rIns="0" bIns="0" rtlCol="0" anchor="ctr"/>
          <a:lstStyle/>
          <a:p>
            <a:pPr marL="0" indent="0">
              <a:buNone/>
            </a:pPr>
            <a:r>
              <a:rPr lang="en-US" sz="2700" b="1" dirty="0">
                <a:solidFill>
                  <a:srgbClr val="FFFFFF"/>
                </a:solidFill>
                <a:latin typeface="Open Sans" pitchFamily="34" charset="0"/>
                <a:ea typeface="Open Sans" pitchFamily="34" charset="-122"/>
                <a:cs typeface="Open Sans" pitchFamily="34" charset="-120"/>
              </a:rPr>
              <a:t>What drives us</a:t>
            </a:r>
            <a:endParaRPr lang="en-US" sz="2700" dirty="0"/>
          </a:p>
        </p:txBody>
      </p:sp>
      <p:sp>
        <p:nvSpPr>
          <p:cNvPr id="6" name="Shape 3"/>
          <p:cNvSpPr/>
          <p:nvPr/>
        </p:nvSpPr>
        <p:spPr>
          <a:xfrm>
            <a:off x="457200" y="1280160"/>
            <a:ext cx="4160520" cy="1417320"/>
          </a:xfrm>
          <a:prstGeom prst="roundRect">
            <a:avLst>
              <a:gd name="adj" fmla="val 5806"/>
            </a:avLst>
          </a:prstGeom>
          <a:solidFill>
            <a:srgbClr val="1A3A6B"/>
          </a:solidFill>
          <a:ln w="12700">
            <a:solidFill>
              <a:srgbClr val="1A3A6B"/>
            </a:solidFill>
            <a:prstDash val="solid"/>
          </a:ln>
        </p:spPr>
        <p:txBody>
          <a:bodyPr/>
          <a:lstStyle/>
          <a:p>
            <a:endParaRPr lang="en-AE" dirty="0"/>
          </a:p>
        </p:txBody>
      </p:sp>
      <p:sp>
        <p:nvSpPr>
          <p:cNvPr id="7" name="Shape 4"/>
          <p:cNvSpPr/>
          <p:nvPr/>
        </p:nvSpPr>
        <p:spPr>
          <a:xfrm>
            <a:off x="658368" y="1481328"/>
            <a:ext cx="457200" cy="457200"/>
          </a:xfrm>
          <a:prstGeom prst="ellipse">
            <a:avLst/>
          </a:prstGeom>
          <a:solidFill>
            <a:srgbClr val="5391D5"/>
          </a:solidFill>
          <a:ln w="12700">
            <a:solidFill>
              <a:srgbClr val="5391D5"/>
            </a:solidFill>
            <a:prstDash val="solid"/>
          </a:ln>
        </p:spPr>
        <p:txBody>
          <a:bodyPr/>
          <a:lstStyle/>
          <a:p>
            <a:endParaRPr lang="en-AE" dirty="0"/>
          </a:p>
        </p:txBody>
      </p:sp>
      <p:pic>
        <p:nvPicPr>
          <p:cNvPr id="8" name="Image 1" descr="/tmp/pf_3.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7240" y="1600200"/>
            <a:ext cx="219456" cy="219456"/>
          </a:xfrm>
          <a:prstGeom prst="rect">
            <a:avLst/>
          </a:prstGeom>
        </p:spPr>
      </p:pic>
      <p:sp>
        <p:nvSpPr>
          <p:cNvPr id="9" name="Text 5"/>
          <p:cNvSpPr/>
          <p:nvPr/>
        </p:nvSpPr>
        <p:spPr>
          <a:xfrm>
            <a:off x="1234440" y="1517904"/>
            <a:ext cx="2743200" cy="274320"/>
          </a:xfrm>
          <a:prstGeom prst="rect">
            <a:avLst/>
          </a:prstGeom>
          <a:noFill/>
          <a:ln/>
        </p:spPr>
        <p:txBody>
          <a:bodyPr wrap="square" lIns="0" tIns="0" rIns="0" bIns="0" rtlCol="0" anchor="ctr"/>
          <a:lstStyle/>
          <a:p>
            <a:pPr marL="0" indent="0">
              <a:buNone/>
            </a:pPr>
            <a:r>
              <a:rPr lang="en-US" sz="2800" b="1" kern="0" spc="200" dirty="0">
                <a:solidFill>
                  <a:srgbClr val="5391D5"/>
                </a:solidFill>
                <a:latin typeface="Open Sans" pitchFamily="34" charset="0"/>
                <a:ea typeface="Open Sans" pitchFamily="34" charset="-122"/>
                <a:cs typeface="Open Sans" pitchFamily="34" charset="-120"/>
              </a:rPr>
              <a:t>VISION</a:t>
            </a:r>
            <a:endParaRPr lang="en-US" sz="2800" dirty="0"/>
          </a:p>
        </p:txBody>
      </p:sp>
      <p:sp>
        <p:nvSpPr>
          <p:cNvPr id="10" name="Text 6"/>
          <p:cNvSpPr/>
          <p:nvPr/>
        </p:nvSpPr>
        <p:spPr>
          <a:xfrm>
            <a:off x="658368" y="2011680"/>
            <a:ext cx="3749040" cy="621792"/>
          </a:xfrm>
          <a:prstGeom prst="rect">
            <a:avLst/>
          </a:prstGeom>
          <a:noFill/>
          <a:ln/>
        </p:spPr>
        <p:txBody>
          <a:bodyPr wrap="square" lIns="0" tIns="0" rIns="0" bIns="0" rtlCol="0" anchor="ctr"/>
          <a:lstStyle/>
          <a:p>
            <a:pPr marL="0" indent="0">
              <a:lnSpc>
                <a:spcPct val="110000"/>
              </a:lnSpc>
              <a:buNone/>
            </a:pPr>
            <a:r>
              <a:rPr lang="en-US" sz="1150" dirty="0">
                <a:solidFill>
                  <a:srgbClr val="FFFFFF"/>
                </a:solidFill>
                <a:latin typeface="Open Sans" pitchFamily="34" charset="0"/>
                <a:ea typeface="Open Sans" pitchFamily="34" charset="-122"/>
                <a:cs typeface="Open Sans" pitchFamily="34" charset="-120"/>
              </a:rPr>
              <a:t>To redefine excellence in finance and management education, nurturing the analytical minds that will drive tomorrow's business innovations.</a:t>
            </a:r>
            <a:endParaRPr lang="en-US" sz="1150" dirty="0"/>
          </a:p>
        </p:txBody>
      </p:sp>
      <p:sp>
        <p:nvSpPr>
          <p:cNvPr id="11" name="Shape 7"/>
          <p:cNvSpPr/>
          <p:nvPr/>
        </p:nvSpPr>
        <p:spPr>
          <a:xfrm>
            <a:off x="4754880" y="1280160"/>
            <a:ext cx="3931920" cy="1417320"/>
          </a:xfrm>
          <a:prstGeom prst="roundRect">
            <a:avLst>
              <a:gd name="adj" fmla="val 5806"/>
            </a:avLst>
          </a:prstGeom>
          <a:solidFill>
            <a:srgbClr val="1A3A6B"/>
          </a:solidFill>
          <a:ln w="12700">
            <a:solidFill>
              <a:srgbClr val="1A3A6B"/>
            </a:solidFill>
            <a:prstDash val="solid"/>
          </a:ln>
        </p:spPr>
        <p:txBody>
          <a:bodyPr/>
          <a:lstStyle/>
          <a:p>
            <a:endParaRPr lang="en-AE" dirty="0"/>
          </a:p>
        </p:txBody>
      </p:sp>
      <p:sp>
        <p:nvSpPr>
          <p:cNvPr id="12" name="Shape 8"/>
          <p:cNvSpPr/>
          <p:nvPr/>
        </p:nvSpPr>
        <p:spPr>
          <a:xfrm>
            <a:off x="4956048" y="1481328"/>
            <a:ext cx="457200" cy="457200"/>
          </a:xfrm>
          <a:prstGeom prst="ellipse">
            <a:avLst/>
          </a:prstGeom>
          <a:solidFill>
            <a:srgbClr val="5391D5"/>
          </a:solidFill>
          <a:ln w="12700">
            <a:solidFill>
              <a:srgbClr val="5391D5"/>
            </a:solidFill>
            <a:prstDash val="solid"/>
          </a:ln>
        </p:spPr>
        <p:txBody>
          <a:bodyPr/>
          <a:lstStyle/>
          <a:p>
            <a:endParaRPr lang="en-AE" dirty="0"/>
          </a:p>
        </p:txBody>
      </p:sp>
      <p:pic>
        <p:nvPicPr>
          <p:cNvPr id="13" name="Image 2" descr="/tmp/pf_4.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74920" y="1600200"/>
            <a:ext cx="219456" cy="219456"/>
          </a:xfrm>
          <a:prstGeom prst="rect">
            <a:avLst/>
          </a:prstGeom>
        </p:spPr>
      </p:pic>
      <p:sp>
        <p:nvSpPr>
          <p:cNvPr id="14" name="Text 9"/>
          <p:cNvSpPr/>
          <p:nvPr/>
        </p:nvSpPr>
        <p:spPr>
          <a:xfrm>
            <a:off x="5532120" y="1517904"/>
            <a:ext cx="2743200" cy="274320"/>
          </a:xfrm>
          <a:prstGeom prst="rect">
            <a:avLst/>
          </a:prstGeom>
          <a:noFill/>
          <a:ln/>
        </p:spPr>
        <p:txBody>
          <a:bodyPr wrap="square" lIns="0" tIns="0" rIns="0" bIns="0" rtlCol="0" anchor="ctr"/>
          <a:lstStyle/>
          <a:p>
            <a:r>
              <a:rPr lang="en-US" sz="2800" b="1" kern="0" spc="200" dirty="0">
                <a:solidFill>
                  <a:srgbClr val="5391D5"/>
                </a:solidFill>
                <a:latin typeface="Open Sans" pitchFamily="34" charset="0"/>
                <a:ea typeface="Open Sans" pitchFamily="34" charset="-122"/>
                <a:cs typeface="Open Sans" pitchFamily="34" charset="-120"/>
              </a:rPr>
              <a:t>MISSION</a:t>
            </a:r>
          </a:p>
        </p:txBody>
      </p:sp>
      <p:sp>
        <p:nvSpPr>
          <p:cNvPr id="15" name="Text 10"/>
          <p:cNvSpPr/>
          <p:nvPr/>
        </p:nvSpPr>
        <p:spPr>
          <a:xfrm>
            <a:off x="4956048" y="2011680"/>
            <a:ext cx="3520440" cy="621792"/>
          </a:xfrm>
          <a:prstGeom prst="rect">
            <a:avLst/>
          </a:prstGeom>
          <a:noFill/>
          <a:ln/>
        </p:spPr>
        <p:txBody>
          <a:bodyPr wrap="square" lIns="0" tIns="0" rIns="0" bIns="0" rtlCol="0" anchor="ctr"/>
          <a:lstStyle/>
          <a:p>
            <a:pPr marL="0" indent="0">
              <a:lnSpc>
                <a:spcPct val="110000"/>
              </a:lnSpc>
              <a:buNone/>
            </a:pPr>
            <a:r>
              <a:rPr lang="en-US" sz="1150" dirty="0">
                <a:solidFill>
                  <a:srgbClr val="FFFFFF"/>
                </a:solidFill>
                <a:latin typeface="Open Sans" pitchFamily="34" charset="0"/>
                <a:ea typeface="Open Sans" pitchFamily="34" charset="-122"/>
                <a:cs typeface="Open Sans" pitchFamily="34" charset="-120"/>
              </a:rPr>
              <a:t>To uphold the highest standards of quality and integrity in customer-centric training and consultancy, empowering professionals to lead with excellence.</a:t>
            </a:r>
            <a:endParaRPr lang="en-US" sz="1150" dirty="0"/>
          </a:p>
        </p:txBody>
      </p:sp>
      <p:sp>
        <p:nvSpPr>
          <p:cNvPr id="16" name="Text 11"/>
          <p:cNvSpPr/>
          <p:nvPr/>
        </p:nvSpPr>
        <p:spPr>
          <a:xfrm>
            <a:off x="457200" y="2971800"/>
            <a:ext cx="7315200" cy="237744"/>
          </a:xfrm>
          <a:prstGeom prst="rect">
            <a:avLst/>
          </a:prstGeom>
          <a:noFill/>
          <a:ln/>
        </p:spPr>
        <p:txBody>
          <a:bodyPr wrap="square" lIns="0" tIns="0" rIns="0" bIns="0" rtlCol="0" anchor="ctr"/>
          <a:lstStyle/>
          <a:p>
            <a:pPr marL="0" indent="0">
              <a:buNone/>
            </a:pPr>
            <a:r>
              <a:rPr lang="en-US" sz="900" b="1" kern="0" spc="200" dirty="0">
                <a:solidFill>
                  <a:srgbClr val="5391D5"/>
                </a:solidFill>
                <a:latin typeface="Open Sans" pitchFamily="34" charset="0"/>
                <a:ea typeface="Open Sans" pitchFamily="34" charset="-122"/>
                <a:cs typeface="Open Sans" pitchFamily="34" charset="-120"/>
              </a:rPr>
              <a:t>OUR VALUES</a:t>
            </a:r>
            <a:endParaRPr lang="en-US" sz="900" dirty="0"/>
          </a:p>
        </p:txBody>
      </p:sp>
      <p:sp>
        <p:nvSpPr>
          <p:cNvPr id="17" name="Shape 12"/>
          <p:cNvSpPr/>
          <p:nvPr/>
        </p:nvSpPr>
        <p:spPr>
          <a:xfrm>
            <a:off x="310896" y="3246120"/>
            <a:ext cx="1993392" cy="1051560"/>
          </a:xfrm>
          <a:prstGeom prst="roundRect">
            <a:avLst>
              <a:gd name="adj" fmla="val 7826"/>
            </a:avLst>
          </a:prstGeom>
          <a:solidFill>
            <a:srgbClr val="1A3A6B"/>
          </a:solidFill>
          <a:ln w="12700">
            <a:solidFill>
              <a:srgbClr val="5391D5"/>
            </a:solidFill>
            <a:prstDash val="solid"/>
          </a:ln>
        </p:spPr>
        <p:txBody>
          <a:bodyPr/>
          <a:lstStyle/>
          <a:p>
            <a:endParaRPr lang="en-AE" dirty="0"/>
          </a:p>
        </p:txBody>
      </p:sp>
      <p:sp>
        <p:nvSpPr>
          <p:cNvPr id="18" name="Shape 13"/>
          <p:cNvSpPr/>
          <p:nvPr/>
        </p:nvSpPr>
        <p:spPr>
          <a:xfrm>
            <a:off x="1033272" y="3419856"/>
            <a:ext cx="548640" cy="548640"/>
          </a:xfrm>
          <a:prstGeom prst="ellipse">
            <a:avLst/>
          </a:prstGeom>
          <a:solidFill>
            <a:srgbClr val="5391D5"/>
          </a:solidFill>
          <a:ln w="12700">
            <a:solidFill>
              <a:srgbClr val="5391D5"/>
            </a:solidFill>
            <a:prstDash val="solid"/>
          </a:ln>
        </p:spPr>
        <p:txBody>
          <a:bodyPr/>
          <a:lstStyle/>
          <a:p>
            <a:endParaRPr lang="en-AE" dirty="0"/>
          </a:p>
        </p:txBody>
      </p:sp>
      <p:pic>
        <p:nvPicPr>
          <p:cNvPr id="19" name="Image 3" descr="/tmp/pf_5.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79576" y="3566160"/>
            <a:ext cx="256032" cy="256032"/>
          </a:xfrm>
          <a:prstGeom prst="rect">
            <a:avLst/>
          </a:prstGeom>
        </p:spPr>
      </p:pic>
      <p:sp>
        <p:nvSpPr>
          <p:cNvPr id="20" name="Text 14"/>
          <p:cNvSpPr/>
          <p:nvPr/>
        </p:nvSpPr>
        <p:spPr>
          <a:xfrm>
            <a:off x="310896" y="3986784"/>
            <a:ext cx="1993392" cy="274320"/>
          </a:xfrm>
          <a:prstGeom prst="rect">
            <a:avLst/>
          </a:prstGeom>
          <a:noFill/>
          <a:ln/>
        </p:spPr>
        <p:txBody>
          <a:bodyPr wrap="square" lIns="0" tIns="0" rIns="0" bIns="0" rtlCol="0" anchor="ctr"/>
          <a:lstStyle/>
          <a:p>
            <a:pPr marL="0" indent="0" algn="ctr">
              <a:buNone/>
            </a:pPr>
            <a:r>
              <a:rPr lang="en-US" sz="1300" b="1" dirty="0">
                <a:solidFill>
                  <a:srgbClr val="FFFFFF"/>
                </a:solidFill>
                <a:latin typeface="Open Sans" pitchFamily="34" charset="0"/>
                <a:ea typeface="Open Sans" pitchFamily="34" charset="-122"/>
                <a:cs typeface="Open Sans" pitchFamily="34" charset="-120"/>
              </a:rPr>
              <a:t>Honesty</a:t>
            </a:r>
            <a:endParaRPr lang="en-US" sz="1300" dirty="0"/>
          </a:p>
        </p:txBody>
      </p:sp>
      <p:sp>
        <p:nvSpPr>
          <p:cNvPr id="21" name="Shape 15"/>
          <p:cNvSpPr/>
          <p:nvPr/>
        </p:nvSpPr>
        <p:spPr>
          <a:xfrm>
            <a:off x="2487168" y="3246120"/>
            <a:ext cx="1993392" cy="1051560"/>
          </a:xfrm>
          <a:prstGeom prst="roundRect">
            <a:avLst>
              <a:gd name="adj" fmla="val 7826"/>
            </a:avLst>
          </a:prstGeom>
          <a:solidFill>
            <a:srgbClr val="1A3A6B"/>
          </a:solidFill>
          <a:ln w="12700">
            <a:solidFill>
              <a:srgbClr val="5391D5"/>
            </a:solidFill>
            <a:prstDash val="solid"/>
          </a:ln>
        </p:spPr>
        <p:txBody>
          <a:bodyPr/>
          <a:lstStyle/>
          <a:p>
            <a:endParaRPr lang="en-AE" dirty="0"/>
          </a:p>
        </p:txBody>
      </p:sp>
      <p:sp>
        <p:nvSpPr>
          <p:cNvPr id="22" name="Shape 16"/>
          <p:cNvSpPr/>
          <p:nvPr/>
        </p:nvSpPr>
        <p:spPr>
          <a:xfrm>
            <a:off x="3209544" y="3419856"/>
            <a:ext cx="548640" cy="548640"/>
          </a:xfrm>
          <a:prstGeom prst="ellipse">
            <a:avLst/>
          </a:prstGeom>
          <a:solidFill>
            <a:srgbClr val="5391D5"/>
          </a:solidFill>
          <a:ln w="12700">
            <a:solidFill>
              <a:srgbClr val="5391D5"/>
            </a:solidFill>
            <a:prstDash val="solid"/>
          </a:ln>
        </p:spPr>
        <p:txBody>
          <a:bodyPr/>
          <a:lstStyle/>
          <a:p>
            <a:endParaRPr lang="en-AE" dirty="0"/>
          </a:p>
        </p:txBody>
      </p:sp>
      <p:pic>
        <p:nvPicPr>
          <p:cNvPr id="23" name="Image 4" descr="/tmp/pf_6.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355848" y="3566160"/>
            <a:ext cx="256032" cy="256032"/>
          </a:xfrm>
          <a:prstGeom prst="rect">
            <a:avLst/>
          </a:prstGeom>
        </p:spPr>
      </p:pic>
      <p:sp>
        <p:nvSpPr>
          <p:cNvPr id="24" name="Text 17"/>
          <p:cNvSpPr/>
          <p:nvPr/>
        </p:nvSpPr>
        <p:spPr>
          <a:xfrm>
            <a:off x="2487168" y="3986784"/>
            <a:ext cx="1993392" cy="274320"/>
          </a:xfrm>
          <a:prstGeom prst="rect">
            <a:avLst/>
          </a:prstGeom>
          <a:noFill/>
          <a:ln/>
        </p:spPr>
        <p:txBody>
          <a:bodyPr wrap="square" lIns="0" tIns="0" rIns="0" bIns="0" rtlCol="0" anchor="ctr"/>
          <a:lstStyle/>
          <a:p>
            <a:pPr marL="0" indent="0" algn="ctr">
              <a:buNone/>
            </a:pPr>
            <a:r>
              <a:rPr lang="en-US" sz="1300" b="1" dirty="0">
                <a:solidFill>
                  <a:srgbClr val="FFFFFF"/>
                </a:solidFill>
                <a:latin typeface="Open Sans" pitchFamily="34" charset="0"/>
                <a:ea typeface="Open Sans" pitchFamily="34" charset="-122"/>
                <a:cs typeface="Open Sans" pitchFamily="34" charset="-120"/>
              </a:rPr>
              <a:t>Respect</a:t>
            </a:r>
            <a:endParaRPr lang="en-US" sz="1300" dirty="0"/>
          </a:p>
        </p:txBody>
      </p:sp>
      <p:sp>
        <p:nvSpPr>
          <p:cNvPr id="25" name="Shape 18"/>
          <p:cNvSpPr/>
          <p:nvPr/>
        </p:nvSpPr>
        <p:spPr>
          <a:xfrm>
            <a:off x="4663440" y="3246120"/>
            <a:ext cx="1993392" cy="1051560"/>
          </a:xfrm>
          <a:prstGeom prst="roundRect">
            <a:avLst>
              <a:gd name="adj" fmla="val 7826"/>
            </a:avLst>
          </a:prstGeom>
          <a:solidFill>
            <a:srgbClr val="1A3A6B"/>
          </a:solidFill>
          <a:ln w="12700">
            <a:solidFill>
              <a:srgbClr val="5391D5"/>
            </a:solidFill>
            <a:prstDash val="solid"/>
          </a:ln>
        </p:spPr>
        <p:txBody>
          <a:bodyPr/>
          <a:lstStyle/>
          <a:p>
            <a:endParaRPr lang="en-AE" dirty="0"/>
          </a:p>
        </p:txBody>
      </p:sp>
      <p:sp>
        <p:nvSpPr>
          <p:cNvPr id="26" name="Shape 19"/>
          <p:cNvSpPr/>
          <p:nvPr/>
        </p:nvSpPr>
        <p:spPr>
          <a:xfrm>
            <a:off x="5385816" y="3419856"/>
            <a:ext cx="548640" cy="548640"/>
          </a:xfrm>
          <a:prstGeom prst="ellipse">
            <a:avLst/>
          </a:prstGeom>
          <a:solidFill>
            <a:srgbClr val="5391D5"/>
          </a:solidFill>
          <a:ln w="12700">
            <a:solidFill>
              <a:srgbClr val="5391D5"/>
            </a:solidFill>
            <a:prstDash val="solid"/>
          </a:ln>
        </p:spPr>
        <p:txBody>
          <a:bodyPr/>
          <a:lstStyle/>
          <a:p>
            <a:endParaRPr lang="en-AE" dirty="0"/>
          </a:p>
        </p:txBody>
      </p:sp>
      <p:pic>
        <p:nvPicPr>
          <p:cNvPr id="27" name="Image 5" descr="/tmp/pf_7.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532120" y="3566160"/>
            <a:ext cx="256032" cy="256032"/>
          </a:xfrm>
          <a:prstGeom prst="rect">
            <a:avLst/>
          </a:prstGeom>
        </p:spPr>
      </p:pic>
      <p:sp>
        <p:nvSpPr>
          <p:cNvPr id="28" name="Text 20"/>
          <p:cNvSpPr/>
          <p:nvPr/>
        </p:nvSpPr>
        <p:spPr>
          <a:xfrm>
            <a:off x="4663440" y="3986784"/>
            <a:ext cx="1993392" cy="274320"/>
          </a:xfrm>
          <a:prstGeom prst="rect">
            <a:avLst/>
          </a:prstGeom>
          <a:noFill/>
          <a:ln/>
        </p:spPr>
        <p:txBody>
          <a:bodyPr wrap="square" lIns="0" tIns="0" rIns="0" bIns="0" rtlCol="0" anchor="ctr"/>
          <a:lstStyle/>
          <a:p>
            <a:pPr marL="0" indent="0" algn="ctr">
              <a:buNone/>
            </a:pPr>
            <a:r>
              <a:rPr lang="en-US" sz="1300" b="1" dirty="0">
                <a:solidFill>
                  <a:srgbClr val="FFFFFF"/>
                </a:solidFill>
                <a:latin typeface="Open Sans" pitchFamily="34" charset="0"/>
                <a:ea typeface="Open Sans" pitchFamily="34" charset="-122"/>
                <a:cs typeface="Open Sans" pitchFamily="34" charset="-120"/>
              </a:rPr>
              <a:t>Quality</a:t>
            </a:r>
            <a:endParaRPr lang="en-US" sz="1300" dirty="0"/>
          </a:p>
        </p:txBody>
      </p:sp>
      <p:sp>
        <p:nvSpPr>
          <p:cNvPr id="29" name="Shape 21"/>
          <p:cNvSpPr/>
          <p:nvPr/>
        </p:nvSpPr>
        <p:spPr>
          <a:xfrm>
            <a:off x="6839712" y="3246120"/>
            <a:ext cx="1993392" cy="1051560"/>
          </a:xfrm>
          <a:prstGeom prst="roundRect">
            <a:avLst>
              <a:gd name="adj" fmla="val 7826"/>
            </a:avLst>
          </a:prstGeom>
          <a:solidFill>
            <a:srgbClr val="1A3A6B"/>
          </a:solidFill>
          <a:ln w="12700">
            <a:solidFill>
              <a:srgbClr val="5391D5"/>
            </a:solidFill>
            <a:prstDash val="solid"/>
          </a:ln>
        </p:spPr>
        <p:txBody>
          <a:bodyPr/>
          <a:lstStyle/>
          <a:p>
            <a:endParaRPr lang="en-AE" dirty="0"/>
          </a:p>
        </p:txBody>
      </p:sp>
      <p:sp>
        <p:nvSpPr>
          <p:cNvPr id="30" name="Shape 22"/>
          <p:cNvSpPr/>
          <p:nvPr/>
        </p:nvSpPr>
        <p:spPr>
          <a:xfrm>
            <a:off x="7562088" y="3419856"/>
            <a:ext cx="548640" cy="548640"/>
          </a:xfrm>
          <a:prstGeom prst="ellipse">
            <a:avLst/>
          </a:prstGeom>
          <a:solidFill>
            <a:srgbClr val="5391D5"/>
          </a:solidFill>
          <a:ln w="12700">
            <a:solidFill>
              <a:srgbClr val="5391D5"/>
            </a:solidFill>
            <a:prstDash val="solid"/>
          </a:ln>
        </p:spPr>
        <p:txBody>
          <a:bodyPr/>
          <a:lstStyle/>
          <a:p>
            <a:endParaRPr lang="en-AE" dirty="0"/>
          </a:p>
        </p:txBody>
      </p:sp>
      <p:pic>
        <p:nvPicPr>
          <p:cNvPr id="31" name="Image 6" descr="/tmp/pf_8.sv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708392" y="3566160"/>
            <a:ext cx="256032" cy="256032"/>
          </a:xfrm>
          <a:prstGeom prst="rect">
            <a:avLst/>
          </a:prstGeom>
        </p:spPr>
      </p:pic>
      <p:sp>
        <p:nvSpPr>
          <p:cNvPr id="32" name="Text 23"/>
          <p:cNvSpPr/>
          <p:nvPr/>
        </p:nvSpPr>
        <p:spPr>
          <a:xfrm>
            <a:off x="6839712" y="3986784"/>
            <a:ext cx="1993392" cy="274320"/>
          </a:xfrm>
          <a:prstGeom prst="rect">
            <a:avLst/>
          </a:prstGeom>
          <a:noFill/>
          <a:ln/>
        </p:spPr>
        <p:txBody>
          <a:bodyPr wrap="square" lIns="0" tIns="0" rIns="0" bIns="0" rtlCol="0" anchor="ctr"/>
          <a:lstStyle/>
          <a:p>
            <a:pPr marL="0" indent="0" algn="ctr">
              <a:buNone/>
            </a:pPr>
            <a:r>
              <a:rPr lang="en-US" sz="1300" b="1" dirty="0">
                <a:solidFill>
                  <a:srgbClr val="FFFFFF"/>
                </a:solidFill>
                <a:latin typeface="Open Sans" pitchFamily="34" charset="0"/>
                <a:ea typeface="Open Sans" pitchFamily="34" charset="-122"/>
                <a:cs typeface="Open Sans" pitchFamily="34" charset="-120"/>
              </a:rPr>
              <a:t>Integrity</a:t>
            </a:r>
            <a:endParaRPr lang="en-US" sz="1300" dirty="0"/>
          </a:p>
        </p:txBody>
      </p:sp>
      <p:sp>
        <p:nvSpPr>
          <p:cNvPr id="33" name="Shape 24"/>
          <p:cNvSpPr/>
          <p:nvPr/>
        </p:nvSpPr>
        <p:spPr>
          <a:xfrm>
            <a:off x="365760" y="4882896"/>
            <a:ext cx="1847088"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34" name="Text 25"/>
          <p:cNvSpPr/>
          <p:nvPr/>
        </p:nvSpPr>
        <p:spPr>
          <a:xfrm>
            <a:off x="365760" y="4882896"/>
            <a:ext cx="1847088"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VISION &amp; MISSION</a:t>
            </a:r>
            <a:endParaRPr lang="en-US" sz="700" dirty="0"/>
          </a:p>
        </p:txBody>
      </p:sp>
      <p:sp>
        <p:nvSpPr>
          <p:cNvPr id="35" name="Text 26"/>
          <p:cNvSpPr/>
          <p:nvPr/>
        </p:nvSpPr>
        <p:spPr>
          <a:xfrm>
            <a:off x="2350008" y="4882896"/>
            <a:ext cx="4572000" cy="201168"/>
          </a:xfrm>
          <a:prstGeom prst="rect">
            <a:avLst/>
          </a:prstGeom>
          <a:noFill/>
          <a:ln/>
        </p:spPr>
        <p:txBody>
          <a:bodyPr wrap="square" lIns="0" tIns="0" rIns="0" bIns="0" rtlCol="0" anchor="ctr"/>
          <a:lstStyle/>
          <a:p>
            <a:pPr marL="0" indent="0">
              <a:buNone/>
            </a:pPr>
            <a:r>
              <a:rPr lang="en-US" sz="800" dirty="0">
                <a:solidFill>
                  <a:srgbClr val="A8C4E5"/>
                </a:solidFill>
                <a:latin typeface="Open Sans" pitchFamily="34" charset="0"/>
                <a:ea typeface="Open Sans" pitchFamily="34" charset="-122"/>
                <a:cs typeface="Open Sans" pitchFamily="34" charset="-120"/>
              </a:rPr>
              <a:t>VIFM Corporate Profile</a:t>
            </a:r>
            <a:endParaRPr lang="en-US" sz="800" dirty="0"/>
          </a:p>
        </p:txBody>
      </p:sp>
      <p:sp>
        <p:nvSpPr>
          <p:cNvPr id="37" name="PageNumber">
            <a:extLst>
              <a:ext uri="{FF2B5EF4-FFF2-40B4-BE49-F238E27FC236}">
                <a16:creationId xmlns:a16="http://schemas.microsoft.com/office/drawing/2014/main" id="{F6AB819D-ABD8-44E7-8C85-575F326BE97A}"/>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19">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WHY VIFM</a:t>
            </a:r>
            <a:endParaRPr lang="en-US" sz="950" dirty="0"/>
          </a:p>
        </p:txBody>
      </p:sp>
      <p:sp>
        <p:nvSpPr>
          <p:cNvPr id="5" name="Text 2"/>
          <p:cNvSpPr/>
          <p:nvPr/>
        </p:nvSpPr>
        <p:spPr>
          <a:xfrm>
            <a:off x="457200" y="512064"/>
            <a:ext cx="7315200" cy="457200"/>
          </a:xfrm>
          <a:prstGeom prst="rect">
            <a:avLst/>
          </a:prstGeom>
          <a:noFill/>
          <a:ln/>
        </p:spPr>
        <p:txBody>
          <a:bodyPr wrap="square" lIns="0" tIns="0" rIns="0" bIns="0" rtlCol="0" anchor="ctr"/>
          <a:lstStyle/>
          <a:p>
            <a:pPr marL="0" indent="0">
              <a:buNone/>
            </a:pPr>
            <a:r>
              <a:rPr lang="en-US" sz="2700" b="1" dirty="0">
                <a:solidFill>
                  <a:srgbClr val="FFFFFF"/>
                </a:solidFill>
                <a:latin typeface="Open Sans" pitchFamily="34" charset="0"/>
                <a:ea typeface="Open Sans" pitchFamily="34" charset="-122"/>
                <a:cs typeface="Open Sans" pitchFamily="34" charset="-120"/>
              </a:rPr>
              <a:t>What sets us apart</a:t>
            </a:r>
            <a:endParaRPr lang="en-US" sz="2700" dirty="0"/>
          </a:p>
        </p:txBody>
      </p:sp>
      <p:sp>
        <p:nvSpPr>
          <p:cNvPr id="6" name="Shape 3"/>
          <p:cNvSpPr/>
          <p:nvPr/>
        </p:nvSpPr>
        <p:spPr>
          <a:xfrm>
            <a:off x="457200" y="1207008"/>
            <a:ext cx="8229600" cy="585216"/>
          </a:xfrm>
          <a:prstGeom prst="roundRect">
            <a:avLst>
              <a:gd name="adj" fmla="val 10938"/>
            </a:avLst>
          </a:prstGeom>
          <a:solidFill>
            <a:srgbClr val="1A3A6B"/>
          </a:solidFill>
          <a:ln w="12700">
            <a:solidFill>
              <a:srgbClr val="1A3A6B"/>
            </a:solidFill>
            <a:prstDash val="solid"/>
          </a:ln>
        </p:spPr>
        <p:txBody>
          <a:bodyPr/>
          <a:lstStyle/>
          <a:p>
            <a:endParaRPr lang="en-AE" dirty="0"/>
          </a:p>
        </p:txBody>
      </p:sp>
      <p:sp>
        <p:nvSpPr>
          <p:cNvPr id="7" name="Shape 4"/>
          <p:cNvSpPr/>
          <p:nvPr/>
        </p:nvSpPr>
        <p:spPr>
          <a:xfrm>
            <a:off x="621792" y="1316736"/>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8" name="Image 1" descr="/tmp/pf_85.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3232" y="1408176"/>
            <a:ext cx="182880" cy="182880"/>
          </a:xfrm>
          <a:prstGeom prst="rect">
            <a:avLst/>
          </a:prstGeom>
        </p:spPr>
      </p:pic>
      <p:sp>
        <p:nvSpPr>
          <p:cNvPr id="9" name="Text 5"/>
          <p:cNvSpPr/>
          <p:nvPr/>
        </p:nvSpPr>
        <p:spPr>
          <a:xfrm>
            <a:off x="1143000" y="1207008"/>
            <a:ext cx="2926080" cy="585216"/>
          </a:xfrm>
          <a:prstGeom prst="rect">
            <a:avLst/>
          </a:prstGeom>
          <a:noFill/>
          <a:ln/>
        </p:spPr>
        <p:txBody>
          <a:bodyPr wrap="square" lIns="0" tIns="0" rIns="0" bIns="0" rtlCol="0" anchor="ctr"/>
          <a:lstStyle/>
          <a:p>
            <a:pPr marL="0" indent="0">
              <a:buNone/>
            </a:pPr>
            <a:r>
              <a:rPr lang="en-US" b="1" dirty="0">
                <a:solidFill>
                  <a:srgbClr val="FFFFFF"/>
                </a:solidFill>
                <a:latin typeface="Open Sans" pitchFamily="34" charset="0"/>
                <a:ea typeface="Open Sans" pitchFamily="34" charset="-122"/>
                <a:cs typeface="Open Sans" pitchFamily="34" charset="-120"/>
              </a:rPr>
              <a:t>Training and consulting, together</a:t>
            </a:r>
            <a:endParaRPr lang="en-US" dirty="0"/>
          </a:p>
        </p:txBody>
      </p:sp>
      <p:sp>
        <p:nvSpPr>
          <p:cNvPr id="10" name="Shape 6"/>
          <p:cNvSpPr/>
          <p:nvPr/>
        </p:nvSpPr>
        <p:spPr>
          <a:xfrm>
            <a:off x="4160520" y="1325880"/>
            <a:ext cx="18288" cy="347472"/>
          </a:xfrm>
          <a:prstGeom prst="rect">
            <a:avLst/>
          </a:prstGeom>
          <a:solidFill>
            <a:srgbClr val="5391D5"/>
          </a:solidFill>
          <a:ln w="12700">
            <a:solidFill>
              <a:srgbClr val="5391D5"/>
            </a:solidFill>
            <a:prstDash val="solid"/>
          </a:ln>
        </p:spPr>
        <p:txBody>
          <a:bodyPr/>
          <a:lstStyle/>
          <a:p>
            <a:endParaRPr lang="en-AE" sz="2800" dirty="0"/>
          </a:p>
        </p:txBody>
      </p:sp>
      <p:sp>
        <p:nvSpPr>
          <p:cNvPr id="11" name="Text 7"/>
          <p:cNvSpPr/>
          <p:nvPr/>
        </p:nvSpPr>
        <p:spPr>
          <a:xfrm>
            <a:off x="4343400" y="1207008"/>
            <a:ext cx="4160520" cy="585216"/>
          </a:xfrm>
          <a:prstGeom prst="rect">
            <a:avLst/>
          </a:prstGeom>
          <a:noFill/>
          <a:ln/>
        </p:spPr>
        <p:txBody>
          <a:bodyPr wrap="square" lIns="0" tIns="0" rIns="0" bIns="0" rtlCol="0" anchor="ctr"/>
          <a:lstStyle/>
          <a:p>
            <a:pPr marL="0" indent="0">
              <a:buNone/>
            </a:pPr>
            <a:r>
              <a:rPr lang="en-US" sz="1000" dirty="0">
                <a:solidFill>
                  <a:srgbClr val="A8C4E5"/>
                </a:solidFill>
                <a:latin typeface="Open Sans" pitchFamily="34" charset="0"/>
                <a:ea typeface="Open Sans" pitchFamily="34" charset="-122"/>
                <a:cs typeface="Open Sans" pitchFamily="34" charset="-120"/>
              </a:rPr>
              <a:t>We do not just teach. We advise, implement and support, so learning becomes results.</a:t>
            </a:r>
            <a:endParaRPr lang="en-US" sz="1000" dirty="0"/>
          </a:p>
        </p:txBody>
      </p:sp>
      <p:sp>
        <p:nvSpPr>
          <p:cNvPr id="12" name="Shape 8"/>
          <p:cNvSpPr/>
          <p:nvPr/>
        </p:nvSpPr>
        <p:spPr>
          <a:xfrm>
            <a:off x="457200" y="1883664"/>
            <a:ext cx="8229600" cy="585216"/>
          </a:xfrm>
          <a:prstGeom prst="roundRect">
            <a:avLst>
              <a:gd name="adj" fmla="val 10938"/>
            </a:avLst>
          </a:prstGeom>
          <a:solidFill>
            <a:srgbClr val="1A3A6B"/>
          </a:solidFill>
          <a:ln w="12700">
            <a:solidFill>
              <a:srgbClr val="1A3A6B"/>
            </a:solidFill>
            <a:prstDash val="solid"/>
          </a:ln>
        </p:spPr>
        <p:txBody>
          <a:bodyPr/>
          <a:lstStyle/>
          <a:p>
            <a:endParaRPr lang="en-AE" dirty="0"/>
          </a:p>
        </p:txBody>
      </p:sp>
      <p:sp>
        <p:nvSpPr>
          <p:cNvPr id="13" name="Shape 9"/>
          <p:cNvSpPr/>
          <p:nvPr/>
        </p:nvSpPr>
        <p:spPr>
          <a:xfrm>
            <a:off x="621792" y="1993392"/>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14" name="Image 2" descr="/tmp/pf_86.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3232" y="2084832"/>
            <a:ext cx="182880" cy="182880"/>
          </a:xfrm>
          <a:prstGeom prst="rect">
            <a:avLst/>
          </a:prstGeom>
        </p:spPr>
      </p:pic>
      <p:sp>
        <p:nvSpPr>
          <p:cNvPr id="15" name="Text 10"/>
          <p:cNvSpPr/>
          <p:nvPr/>
        </p:nvSpPr>
        <p:spPr>
          <a:xfrm>
            <a:off x="1143000" y="1883664"/>
            <a:ext cx="2926080" cy="585216"/>
          </a:xfrm>
          <a:prstGeom prst="rect">
            <a:avLst/>
          </a:prstGeom>
          <a:noFill/>
          <a:ln/>
        </p:spPr>
        <p:txBody>
          <a:bodyPr wrap="square" lIns="0" tIns="0" rIns="0" bIns="0" rtlCol="0" anchor="ctr"/>
          <a:lstStyle/>
          <a:p>
            <a:pPr marL="0" indent="0">
              <a:buNone/>
            </a:pPr>
            <a:r>
              <a:rPr lang="en-US" b="1" dirty="0">
                <a:solidFill>
                  <a:srgbClr val="FFFFFF"/>
                </a:solidFill>
                <a:latin typeface="Open Sans" pitchFamily="34" charset="0"/>
                <a:ea typeface="Open Sans" pitchFamily="34" charset="-122"/>
                <a:cs typeface="Open Sans" pitchFamily="34" charset="-120"/>
              </a:rPr>
              <a:t>Bilingual and GCC-Calibrated</a:t>
            </a:r>
            <a:endParaRPr lang="en-US" dirty="0"/>
          </a:p>
        </p:txBody>
      </p:sp>
      <p:sp>
        <p:nvSpPr>
          <p:cNvPr id="16" name="Shape 11"/>
          <p:cNvSpPr/>
          <p:nvPr/>
        </p:nvSpPr>
        <p:spPr>
          <a:xfrm>
            <a:off x="4160520" y="2002536"/>
            <a:ext cx="18288" cy="347472"/>
          </a:xfrm>
          <a:prstGeom prst="rect">
            <a:avLst/>
          </a:prstGeom>
          <a:solidFill>
            <a:srgbClr val="5391D5"/>
          </a:solidFill>
          <a:ln w="12700">
            <a:solidFill>
              <a:srgbClr val="5391D5"/>
            </a:solidFill>
            <a:prstDash val="solid"/>
          </a:ln>
        </p:spPr>
        <p:txBody>
          <a:bodyPr/>
          <a:lstStyle/>
          <a:p>
            <a:endParaRPr lang="en-AE" sz="2800" dirty="0"/>
          </a:p>
        </p:txBody>
      </p:sp>
      <p:sp>
        <p:nvSpPr>
          <p:cNvPr id="17" name="Text 12"/>
          <p:cNvSpPr/>
          <p:nvPr/>
        </p:nvSpPr>
        <p:spPr>
          <a:xfrm>
            <a:off x="4343400" y="1883664"/>
            <a:ext cx="4160520" cy="585216"/>
          </a:xfrm>
          <a:prstGeom prst="rect">
            <a:avLst/>
          </a:prstGeom>
          <a:noFill/>
          <a:ln/>
        </p:spPr>
        <p:txBody>
          <a:bodyPr wrap="square" lIns="0" tIns="0" rIns="0" bIns="0" rtlCol="0" anchor="ctr"/>
          <a:lstStyle/>
          <a:p>
            <a:pPr marL="0" indent="0">
              <a:buNone/>
            </a:pPr>
            <a:r>
              <a:rPr lang="en-US" sz="1000" dirty="0">
                <a:solidFill>
                  <a:srgbClr val="A8C4E5"/>
                </a:solidFill>
                <a:latin typeface="Open Sans" pitchFamily="34" charset="0"/>
                <a:ea typeface="Open Sans" pitchFamily="34" charset="-122"/>
                <a:cs typeface="Open Sans" pitchFamily="34" charset="-120"/>
              </a:rPr>
              <a:t>Arabic and English throughout, tuned to the region's frameworks and priorities.</a:t>
            </a:r>
            <a:endParaRPr lang="en-US" sz="1000" dirty="0"/>
          </a:p>
        </p:txBody>
      </p:sp>
      <p:sp>
        <p:nvSpPr>
          <p:cNvPr id="18" name="Shape 13"/>
          <p:cNvSpPr/>
          <p:nvPr/>
        </p:nvSpPr>
        <p:spPr>
          <a:xfrm>
            <a:off x="457200" y="2560320"/>
            <a:ext cx="8229600" cy="585216"/>
          </a:xfrm>
          <a:prstGeom prst="roundRect">
            <a:avLst>
              <a:gd name="adj" fmla="val 10938"/>
            </a:avLst>
          </a:prstGeom>
          <a:solidFill>
            <a:srgbClr val="1A3A6B"/>
          </a:solidFill>
          <a:ln w="12700">
            <a:solidFill>
              <a:srgbClr val="1A3A6B"/>
            </a:solidFill>
            <a:prstDash val="solid"/>
          </a:ln>
        </p:spPr>
        <p:txBody>
          <a:bodyPr/>
          <a:lstStyle/>
          <a:p>
            <a:endParaRPr lang="en-AE" dirty="0"/>
          </a:p>
        </p:txBody>
      </p:sp>
      <p:sp>
        <p:nvSpPr>
          <p:cNvPr id="19" name="Shape 14"/>
          <p:cNvSpPr/>
          <p:nvPr/>
        </p:nvSpPr>
        <p:spPr>
          <a:xfrm>
            <a:off x="621792" y="2670048"/>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20" name="Image 3" descr="/tmp/pf_87.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3232" y="2761488"/>
            <a:ext cx="182880" cy="182880"/>
          </a:xfrm>
          <a:prstGeom prst="rect">
            <a:avLst/>
          </a:prstGeom>
        </p:spPr>
      </p:pic>
      <p:sp>
        <p:nvSpPr>
          <p:cNvPr id="21" name="Text 15"/>
          <p:cNvSpPr/>
          <p:nvPr/>
        </p:nvSpPr>
        <p:spPr>
          <a:xfrm>
            <a:off x="1143000" y="2560320"/>
            <a:ext cx="2926080" cy="585216"/>
          </a:xfrm>
          <a:prstGeom prst="rect">
            <a:avLst/>
          </a:prstGeom>
          <a:noFill/>
          <a:ln/>
        </p:spPr>
        <p:txBody>
          <a:bodyPr wrap="square" lIns="0" tIns="0" rIns="0" bIns="0" rtlCol="0" anchor="ctr"/>
          <a:lstStyle/>
          <a:p>
            <a:pPr marL="0" indent="0">
              <a:buNone/>
            </a:pPr>
            <a:r>
              <a:rPr lang="en-US" b="1" dirty="0">
                <a:solidFill>
                  <a:srgbClr val="FFFFFF"/>
                </a:solidFill>
                <a:latin typeface="Open Sans" pitchFamily="34" charset="0"/>
                <a:ea typeface="Open Sans" pitchFamily="34" charset="-122"/>
                <a:cs typeface="Open Sans" pitchFamily="34" charset="-120"/>
              </a:rPr>
              <a:t>One connected ecosystem</a:t>
            </a:r>
            <a:endParaRPr lang="en-US" dirty="0"/>
          </a:p>
        </p:txBody>
      </p:sp>
      <p:sp>
        <p:nvSpPr>
          <p:cNvPr id="22" name="Shape 16"/>
          <p:cNvSpPr/>
          <p:nvPr/>
        </p:nvSpPr>
        <p:spPr>
          <a:xfrm>
            <a:off x="4160520" y="2679192"/>
            <a:ext cx="18288" cy="347472"/>
          </a:xfrm>
          <a:prstGeom prst="rect">
            <a:avLst/>
          </a:prstGeom>
          <a:solidFill>
            <a:srgbClr val="5391D5"/>
          </a:solidFill>
          <a:ln w="12700">
            <a:solidFill>
              <a:srgbClr val="5391D5"/>
            </a:solidFill>
            <a:prstDash val="solid"/>
          </a:ln>
        </p:spPr>
        <p:txBody>
          <a:bodyPr/>
          <a:lstStyle/>
          <a:p>
            <a:endParaRPr lang="en-AE" sz="2800" dirty="0"/>
          </a:p>
        </p:txBody>
      </p:sp>
      <p:sp>
        <p:nvSpPr>
          <p:cNvPr id="23" name="Text 17"/>
          <p:cNvSpPr/>
          <p:nvPr/>
        </p:nvSpPr>
        <p:spPr>
          <a:xfrm>
            <a:off x="4343400" y="2560320"/>
            <a:ext cx="4160520" cy="585216"/>
          </a:xfrm>
          <a:prstGeom prst="rect">
            <a:avLst/>
          </a:prstGeom>
          <a:noFill/>
          <a:ln/>
        </p:spPr>
        <p:txBody>
          <a:bodyPr wrap="square" lIns="0" tIns="0" rIns="0" bIns="0" rtlCol="0" anchor="ctr"/>
          <a:lstStyle/>
          <a:p>
            <a:pPr marL="0" indent="0">
              <a:buNone/>
            </a:pPr>
            <a:r>
              <a:rPr lang="en-US" sz="1000" dirty="0">
                <a:solidFill>
                  <a:srgbClr val="A8C4E5"/>
                </a:solidFill>
                <a:latin typeface="Open Sans" pitchFamily="34" charset="0"/>
                <a:ea typeface="Open Sans" pitchFamily="34" charset="-122"/>
                <a:cs typeface="Open Sans" pitchFamily="34" charset="-120"/>
              </a:rPr>
              <a:t>Assess, learn and certify through Caliber and the VIFM Academy, with no extra vendors.</a:t>
            </a:r>
            <a:endParaRPr lang="en-US" sz="1000" dirty="0"/>
          </a:p>
        </p:txBody>
      </p:sp>
      <p:sp>
        <p:nvSpPr>
          <p:cNvPr id="24" name="Shape 18"/>
          <p:cNvSpPr/>
          <p:nvPr/>
        </p:nvSpPr>
        <p:spPr>
          <a:xfrm>
            <a:off x="457200" y="3236976"/>
            <a:ext cx="8229600" cy="585216"/>
          </a:xfrm>
          <a:prstGeom prst="roundRect">
            <a:avLst>
              <a:gd name="adj" fmla="val 10938"/>
            </a:avLst>
          </a:prstGeom>
          <a:solidFill>
            <a:srgbClr val="1A3A6B"/>
          </a:solidFill>
          <a:ln w="12700">
            <a:solidFill>
              <a:srgbClr val="1A3A6B"/>
            </a:solidFill>
            <a:prstDash val="solid"/>
          </a:ln>
        </p:spPr>
        <p:txBody>
          <a:bodyPr/>
          <a:lstStyle/>
          <a:p>
            <a:endParaRPr lang="en-AE" dirty="0"/>
          </a:p>
        </p:txBody>
      </p:sp>
      <p:sp>
        <p:nvSpPr>
          <p:cNvPr id="25" name="Shape 19"/>
          <p:cNvSpPr/>
          <p:nvPr/>
        </p:nvSpPr>
        <p:spPr>
          <a:xfrm>
            <a:off x="621792" y="3346704"/>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26" name="Image 4" descr="/tmp/pf_88.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3232" y="3438144"/>
            <a:ext cx="182880" cy="182880"/>
          </a:xfrm>
          <a:prstGeom prst="rect">
            <a:avLst/>
          </a:prstGeom>
        </p:spPr>
      </p:pic>
      <p:sp>
        <p:nvSpPr>
          <p:cNvPr id="27" name="Text 20"/>
          <p:cNvSpPr/>
          <p:nvPr/>
        </p:nvSpPr>
        <p:spPr>
          <a:xfrm>
            <a:off x="1143000" y="3236976"/>
            <a:ext cx="2926080" cy="585216"/>
          </a:xfrm>
          <a:prstGeom prst="rect">
            <a:avLst/>
          </a:prstGeom>
          <a:noFill/>
          <a:ln/>
        </p:spPr>
        <p:txBody>
          <a:bodyPr wrap="square" lIns="0" tIns="0" rIns="0" bIns="0" rtlCol="0" anchor="ctr"/>
          <a:lstStyle/>
          <a:p>
            <a:pPr marL="0" indent="0">
              <a:buNone/>
            </a:pPr>
            <a:r>
              <a:rPr lang="en-US" b="1" dirty="0">
                <a:solidFill>
                  <a:srgbClr val="FFFFFF"/>
                </a:solidFill>
                <a:latin typeface="Open Sans" pitchFamily="34" charset="0"/>
                <a:ea typeface="Open Sans" pitchFamily="34" charset="-122"/>
                <a:cs typeface="Open Sans" pitchFamily="34" charset="-120"/>
              </a:rPr>
              <a:t>Expert practitioners</a:t>
            </a:r>
            <a:endParaRPr lang="en-US" dirty="0"/>
          </a:p>
        </p:txBody>
      </p:sp>
      <p:sp>
        <p:nvSpPr>
          <p:cNvPr id="28" name="Shape 21"/>
          <p:cNvSpPr/>
          <p:nvPr/>
        </p:nvSpPr>
        <p:spPr>
          <a:xfrm>
            <a:off x="4160520" y="3355848"/>
            <a:ext cx="18288" cy="347472"/>
          </a:xfrm>
          <a:prstGeom prst="rect">
            <a:avLst/>
          </a:prstGeom>
          <a:solidFill>
            <a:srgbClr val="5391D5"/>
          </a:solidFill>
          <a:ln w="12700">
            <a:solidFill>
              <a:srgbClr val="5391D5"/>
            </a:solidFill>
            <a:prstDash val="solid"/>
          </a:ln>
        </p:spPr>
        <p:txBody>
          <a:bodyPr/>
          <a:lstStyle/>
          <a:p>
            <a:endParaRPr lang="en-AE" sz="2800" dirty="0"/>
          </a:p>
        </p:txBody>
      </p:sp>
      <p:sp>
        <p:nvSpPr>
          <p:cNvPr id="29" name="Text 22"/>
          <p:cNvSpPr/>
          <p:nvPr/>
        </p:nvSpPr>
        <p:spPr>
          <a:xfrm>
            <a:off x="4343400" y="3236976"/>
            <a:ext cx="4160520" cy="585216"/>
          </a:xfrm>
          <a:prstGeom prst="rect">
            <a:avLst/>
          </a:prstGeom>
          <a:noFill/>
          <a:ln/>
        </p:spPr>
        <p:txBody>
          <a:bodyPr wrap="square" lIns="0" tIns="0" rIns="0" bIns="0" rtlCol="0" anchor="ctr"/>
          <a:lstStyle/>
          <a:p>
            <a:pPr marL="0" indent="0">
              <a:buNone/>
            </a:pPr>
            <a:r>
              <a:rPr lang="en-US" sz="1000" dirty="0">
                <a:solidFill>
                  <a:srgbClr val="A8C4E5"/>
                </a:solidFill>
                <a:latin typeface="Open Sans" pitchFamily="34" charset="0"/>
                <a:ea typeface="Open Sans" pitchFamily="34" charset="-122"/>
                <a:cs typeface="Open Sans" pitchFamily="34" charset="-120"/>
              </a:rPr>
              <a:t>Consultants who hold the credentials they teach, from CPA and CFA to PMP and Power BI.</a:t>
            </a:r>
            <a:endParaRPr lang="en-US" sz="1000" dirty="0"/>
          </a:p>
        </p:txBody>
      </p:sp>
      <p:sp>
        <p:nvSpPr>
          <p:cNvPr id="30" name="Shape 23"/>
          <p:cNvSpPr/>
          <p:nvPr/>
        </p:nvSpPr>
        <p:spPr>
          <a:xfrm>
            <a:off x="457200" y="3913632"/>
            <a:ext cx="8229600" cy="585216"/>
          </a:xfrm>
          <a:prstGeom prst="roundRect">
            <a:avLst>
              <a:gd name="adj" fmla="val 10938"/>
            </a:avLst>
          </a:prstGeom>
          <a:solidFill>
            <a:srgbClr val="1A3A6B"/>
          </a:solidFill>
          <a:ln w="12700">
            <a:solidFill>
              <a:srgbClr val="1A3A6B"/>
            </a:solidFill>
            <a:prstDash val="solid"/>
          </a:ln>
        </p:spPr>
        <p:txBody>
          <a:bodyPr/>
          <a:lstStyle/>
          <a:p>
            <a:endParaRPr lang="en-AE" dirty="0"/>
          </a:p>
        </p:txBody>
      </p:sp>
      <p:sp>
        <p:nvSpPr>
          <p:cNvPr id="31" name="Shape 24"/>
          <p:cNvSpPr/>
          <p:nvPr/>
        </p:nvSpPr>
        <p:spPr>
          <a:xfrm>
            <a:off x="621792" y="4023360"/>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32" name="Image 5" descr="/tmp/pf_89.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3232" y="4114800"/>
            <a:ext cx="182880" cy="182880"/>
          </a:xfrm>
          <a:prstGeom prst="rect">
            <a:avLst/>
          </a:prstGeom>
        </p:spPr>
      </p:pic>
      <p:sp>
        <p:nvSpPr>
          <p:cNvPr id="33" name="Text 25"/>
          <p:cNvSpPr/>
          <p:nvPr/>
        </p:nvSpPr>
        <p:spPr>
          <a:xfrm>
            <a:off x="1143000" y="3913632"/>
            <a:ext cx="2926080" cy="585216"/>
          </a:xfrm>
          <a:prstGeom prst="rect">
            <a:avLst/>
          </a:prstGeom>
          <a:noFill/>
          <a:ln/>
        </p:spPr>
        <p:txBody>
          <a:bodyPr wrap="square" lIns="0" tIns="0" rIns="0" bIns="0" rtlCol="0" anchor="ctr"/>
          <a:lstStyle/>
          <a:p>
            <a:pPr marL="0" indent="0">
              <a:buNone/>
            </a:pPr>
            <a:r>
              <a:rPr lang="en-US" b="1" dirty="0">
                <a:solidFill>
                  <a:srgbClr val="FFFFFF"/>
                </a:solidFill>
                <a:latin typeface="Open Sans" pitchFamily="34" charset="0"/>
                <a:ea typeface="Open Sans" pitchFamily="34" charset="-122"/>
                <a:cs typeface="Open Sans" pitchFamily="34" charset="-120"/>
              </a:rPr>
              <a:t>Global delivery, local trust</a:t>
            </a:r>
            <a:endParaRPr lang="en-US" dirty="0"/>
          </a:p>
        </p:txBody>
      </p:sp>
      <p:sp>
        <p:nvSpPr>
          <p:cNvPr id="34" name="Shape 26"/>
          <p:cNvSpPr/>
          <p:nvPr/>
        </p:nvSpPr>
        <p:spPr>
          <a:xfrm>
            <a:off x="4160520" y="4032504"/>
            <a:ext cx="18288" cy="347472"/>
          </a:xfrm>
          <a:prstGeom prst="rect">
            <a:avLst/>
          </a:prstGeom>
          <a:solidFill>
            <a:srgbClr val="5391D5"/>
          </a:solidFill>
          <a:ln w="12700">
            <a:solidFill>
              <a:srgbClr val="5391D5"/>
            </a:solidFill>
            <a:prstDash val="solid"/>
          </a:ln>
        </p:spPr>
        <p:txBody>
          <a:bodyPr/>
          <a:lstStyle/>
          <a:p>
            <a:endParaRPr lang="en-AE" sz="2800" dirty="0"/>
          </a:p>
        </p:txBody>
      </p:sp>
      <p:sp>
        <p:nvSpPr>
          <p:cNvPr id="35" name="Text 27"/>
          <p:cNvSpPr/>
          <p:nvPr/>
        </p:nvSpPr>
        <p:spPr>
          <a:xfrm>
            <a:off x="4343400" y="3913632"/>
            <a:ext cx="4160520" cy="585216"/>
          </a:xfrm>
          <a:prstGeom prst="rect">
            <a:avLst/>
          </a:prstGeom>
          <a:noFill/>
          <a:ln/>
        </p:spPr>
        <p:txBody>
          <a:bodyPr wrap="square" lIns="0" tIns="0" rIns="0" bIns="0" rtlCol="0" anchor="ctr"/>
          <a:lstStyle/>
          <a:p>
            <a:pPr marL="0" indent="0">
              <a:buNone/>
            </a:pPr>
            <a:r>
              <a:rPr lang="en-US" sz="1000" dirty="0">
                <a:solidFill>
                  <a:srgbClr val="A8C4E5"/>
                </a:solidFill>
                <a:latin typeface="Open Sans" pitchFamily="34" charset="0"/>
                <a:ea typeface="Open Sans" pitchFamily="34" charset="-122"/>
                <a:cs typeface="Open Sans" pitchFamily="34" charset="-120"/>
              </a:rPr>
              <a:t>More than 22 cities and offices in Dubai, Riyadh and Virginia.</a:t>
            </a:r>
            <a:endParaRPr lang="en-US" sz="1000" dirty="0"/>
          </a:p>
        </p:txBody>
      </p:sp>
      <p:sp>
        <p:nvSpPr>
          <p:cNvPr id="36" name="Shape 28"/>
          <p:cNvSpPr/>
          <p:nvPr/>
        </p:nvSpPr>
        <p:spPr>
          <a:xfrm>
            <a:off x="365760" y="4882896"/>
            <a:ext cx="1078992"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37" name="Text 29"/>
          <p:cNvSpPr/>
          <p:nvPr/>
        </p:nvSpPr>
        <p:spPr>
          <a:xfrm>
            <a:off x="365760" y="4882896"/>
            <a:ext cx="1078992"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WHY VIFM</a:t>
            </a:r>
            <a:endParaRPr lang="en-US" sz="700" dirty="0"/>
          </a:p>
        </p:txBody>
      </p:sp>
      <p:sp>
        <p:nvSpPr>
          <p:cNvPr id="38" name="Text 30"/>
          <p:cNvSpPr/>
          <p:nvPr/>
        </p:nvSpPr>
        <p:spPr>
          <a:xfrm>
            <a:off x="1581912" y="4882896"/>
            <a:ext cx="4572000" cy="201168"/>
          </a:xfrm>
          <a:prstGeom prst="rect">
            <a:avLst/>
          </a:prstGeom>
          <a:noFill/>
          <a:ln/>
        </p:spPr>
        <p:txBody>
          <a:bodyPr wrap="square" lIns="0" tIns="0" rIns="0" bIns="0" rtlCol="0" anchor="ctr"/>
          <a:lstStyle/>
          <a:p>
            <a:pPr marL="0" indent="0">
              <a:buNone/>
            </a:pPr>
            <a:r>
              <a:rPr lang="en-US" sz="800" dirty="0">
                <a:solidFill>
                  <a:srgbClr val="A8C4E5"/>
                </a:solidFill>
                <a:latin typeface="Open Sans" pitchFamily="34" charset="0"/>
                <a:ea typeface="Open Sans" pitchFamily="34" charset="-122"/>
                <a:cs typeface="Open Sans" pitchFamily="34" charset="-120"/>
              </a:rPr>
              <a:t>VIFM Corporate Profile</a:t>
            </a:r>
            <a:endParaRPr lang="en-US" sz="800" dirty="0"/>
          </a:p>
        </p:txBody>
      </p:sp>
      <p:sp>
        <p:nvSpPr>
          <p:cNvPr id="40" name="PageNumber">
            <a:extLst>
              <a:ext uri="{FF2B5EF4-FFF2-40B4-BE49-F238E27FC236}">
                <a16:creationId xmlns:a16="http://schemas.microsoft.com/office/drawing/2014/main" id="{B0132C13-0098-4E60-A6C8-D50D21D6B8F1}"/>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40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20">
    <p:bg>
      <p:bgPr>
        <a:solidFill>
          <a:srgbClr val="010131"/>
        </a:solidFill>
        <a:effectLst/>
      </p:bgPr>
    </p:bg>
    <p:spTree>
      <p:nvGrpSpPr>
        <p:cNvPr id="1" name=""/>
        <p:cNvGrpSpPr/>
        <p:nvPr/>
      </p:nvGrpSpPr>
      <p:grpSpPr>
        <a:xfrm>
          <a:off x="0" y="0"/>
          <a:ext cx="0" cy="0"/>
          <a:chOff x="0" y="0"/>
          <a:chExt cx="0" cy="0"/>
        </a:xfrm>
      </p:grpSpPr>
      <p:sp>
        <p:nvSpPr>
          <p:cNvPr id="2" name="Shape 0"/>
          <p:cNvSpPr/>
          <p:nvPr/>
        </p:nvSpPr>
        <p:spPr>
          <a:xfrm>
            <a:off x="6858000" y="0"/>
            <a:ext cx="2286000" cy="5143500"/>
          </a:xfrm>
          <a:prstGeom prst="rect">
            <a:avLst/>
          </a:prstGeom>
          <a:solidFill>
            <a:srgbClr val="1A3A6B"/>
          </a:solidFill>
          <a:ln w="12700">
            <a:solidFill>
              <a:srgbClr val="1A3A6B"/>
            </a:solidFill>
            <a:prstDash val="solid"/>
          </a:ln>
        </p:spPr>
        <p:txBody>
          <a:bodyPr/>
          <a:lstStyle/>
          <a:p>
            <a:endParaRPr lang="en-AE" dirty="0"/>
          </a:p>
        </p:txBody>
      </p:sp>
      <p:sp>
        <p:nvSpPr>
          <p:cNvPr id="3" name="Shape 1"/>
          <p:cNvSpPr/>
          <p:nvPr/>
        </p:nvSpPr>
        <p:spPr>
          <a:xfrm flipH="1">
            <a:off x="6217920" y="0"/>
            <a:ext cx="914400" cy="5143500"/>
          </a:xfrm>
          <a:prstGeom prst="rtTriangle">
            <a:avLst/>
          </a:prstGeom>
          <a:solidFill>
            <a:srgbClr val="5391D5"/>
          </a:solidFill>
          <a:ln w="12700">
            <a:solidFill>
              <a:srgbClr val="5391D5"/>
            </a:solidFill>
            <a:prstDash val="solid"/>
          </a:ln>
        </p:spPr>
        <p:txBody>
          <a:bodyPr/>
          <a:lstStyle/>
          <a:p>
            <a:endParaRPr lang="en-AE" dirty="0"/>
          </a:p>
        </p:txBody>
      </p:sp>
      <p:sp>
        <p:nvSpPr>
          <p:cNvPr id="4" name="Shape 2"/>
          <p:cNvSpPr/>
          <p:nvPr/>
        </p:nvSpPr>
        <p:spPr>
          <a:xfrm flipH="1">
            <a:off x="6309360" y="0"/>
            <a:ext cx="822960" cy="5143500"/>
          </a:xfrm>
          <a:prstGeom prst="rtTriangle">
            <a:avLst/>
          </a:prstGeom>
          <a:solidFill>
            <a:srgbClr val="1A3A6B"/>
          </a:solidFill>
          <a:ln w="12700">
            <a:solidFill>
              <a:srgbClr val="1A3A6B"/>
            </a:solidFill>
            <a:prstDash val="solid"/>
          </a:ln>
        </p:spPr>
        <p:txBody>
          <a:bodyPr/>
          <a:lstStyle/>
          <a:p>
            <a:endParaRPr lang="en-AE" dirty="0"/>
          </a:p>
        </p:txBody>
      </p:sp>
      <p:sp>
        <p:nvSpPr>
          <p:cNvPr id="5" name="Shape 3"/>
          <p:cNvSpPr/>
          <p:nvPr/>
        </p:nvSpPr>
        <p:spPr>
          <a:xfrm>
            <a:off x="0" y="0"/>
            <a:ext cx="146304" cy="5143500"/>
          </a:xfrm>
          <a:prstGeom prst="rect">
            <a:avLst/>
          </a:prstGeom>
          <a:solidFill>
            <a:srgbClr val="5391D5"/>
          </a:solidFill>
          <a:ln w="12700">
            <a:solidFill>
              <a:srgbClr val="5391D5"/>
            </a:solidFill>
            <a:prstDash val="solid"/>
          </a:ln>
        </p:spPr>
        <p:txBody>
          <a:bodyPr/>
          <a:lstStyle/>
          <a:p>
            <a:endParaRPr lang="en-AE" dirty="0"/>
          </a:p>
        </p:txBody>
      </p:sp>
      <p:pic>
        <p:nvPicPr>
          <p:cNvPr id="6" name="Image 0" descr="/home/claude/logo/white-logo.png"/>
          <p:cNvPicPr>
            <a:picLocks noChangeAspect="1"/>
          </p:cNvPicPr>
          <p:nvPr/>
        </p:nvPicPr>
        <p:blipFill>
          <a:blip r:embed="rId3"/>
          <a:stretch>
            <a:fillRect/>
          </a:stretch>
        </p:blipFill>
        <p:spPr>
          <a:xfrm>
            <a:off x="7754112" y="292608"/>
            <a:ext cx="932688" cy="210984"/>
          </a:xfrm>
          <a:prstGeom prst="rect">
            <a:avLst/>
          </a:prstGeom>
        </p:spPr>
      </p:pic>
      <p:sp>
        <p:nvSpPr>
          <p:cNvPr id="7" name="Shape 4"/>
          <p:cNvSpPr/>
          <p:nvPr/>
        </p:nvSpPr>
        <p:spPr>
          <a:xfrm>
            <a:off x="7223760" y="1554480"/>
            <a:ext cx="2194560" cy="2194560"/>
          </a:xfrm>
          <a:prstGeom prst="ellipse">
            <a:avLst/>
          </a:prstGeom>
          <a:solidFill>
            <a:srgbClr val="010131"/>
          </a:solidFill>
          <a:ln w="12700">
            <a:solidFill>
              <a:srgbClr val="5391D5"/>
            </a:solidFill>
            <a:prstDash val="solid"/>
          </a:ln>
        </p:spPr>
        <p:txBody>
          <a:bodyPr/>
          <a:lstStyle/>
          <a:p>
            <a:endParaRPr lang="en-AE" dirty="0"/>
          </a:p>
        </p:txBody>
      </p:sp>
      <p:sp>
        <p:nvSpPr>
          <p:cNvPr id="8" name="Shape 5"/>
          <p:cNvSpPr/>
          <p:nvPr/>
        </p:nvSpPr>
        <p:spPr>
          <a:xfrm>
            <a:off x="7635240" y="1965960"/>
            <a:ext cx="1371600" cy="1371600"/>
          </a:xfrm>
          <a:prstGeom prst="ellipse">
            <a:avLst/>
          </a:prstGeom>
          <a:solidFill>
            <a:srgbClr val="1A3A6B"/>
          </a:solidFill>
          <a:ln w="12700">
            <a:solidFill>
              <a:srgbClr val="1A3A6B"/>
            </a:solidFill>
            <a:prstDash val="solid"/>
          </a:ln>
        </p:spPr>
        <p:txBody>
          <a:bodyPr/>
          <a:lstStyle/>
          <a:p>
            <a:endParaRPr lang="en-AE" dirty="0"/>
          </a:p>
        </p:txBody>
      </p:sp>
      <p:pic>
        <p:nvPicPr>
          <p:cNvPr id="9" name="Image 1" descr="/tmp/pf_90.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01000" y="2331720"/>
            <a:ext cx="640080" cy="640080"/>
          </a:xfrm>
          <a:prstGeom prst="rect">
            <a:avLst/>
          </a:prstGeom>
        </p:spPr>
      </p:pic>
      <p:sp>
        <p:nvSpPr>
          <p:cNvPr id="10" name="Text 6"/>
          <p:cNvSpPr/>
          <p:nvPr/>
        </p:nvSpPr>
        <p:spPr>
          <a:xfrm>
            <a:off x="548640" y="868680"/>
            <a:ext cx="5486400" cy="274320"/>
          </a:xfrm>
          <a:prstGeom prst="rect">
            <a:avLst/>
          </a:prstGeom>
          <a:noFill/>
          <a:ln/>
        </p:spPr>
        <p:txBody>
          <a:bodyPr wrap="square" lIns="0" tIns="0" rIns="0" bIns="0" rtlCol="0" anchor="ctr"/>
          <a:lstStyle/>
          <a:p>
            <a:pPr marL="0" indent="0">
              <a:buNone/>
            </a:pPr>
            <a:r>
              <a:rPr lang="en-US" sz="1000" b="1" kern="0" spc="300" dirty="0">
                <a:solidFill>
                  <a:srgbClr val="5391D5"/>
                </a:solidFill>
                <a:latin typeface="Open Sans" pitchFamily="34" charset="0"/>
                <a:ea typeface="Open Sans" pitchFamily="34" charset="-122"/>
                <a:cs typeface="Open Sans" pitchFamily="34" charset="-120"/>
              </a:rPr>
              <a:t>LET'S WORK TOGETHER</a:t>
            </a:r>
            <a:endParaRPr lang="en-US" sz="1000" dirty="0"/>
          </a:p>
        </p:txBody>
      </p:sp>
      <p:sp>
        <p:nvSpPr>
          <p:cNvPr id="11" name="Text 7"/>
          <p:cNvSpPr/>
          <p:nvPr/>
        </p:nvSpPr>
        <p:spPr>
          <a:xfrm>
            <a:off x="548640" y="1234440"/>
            <a:ext cx="5669280" cy="1005840"/>
          </a:xfrm>
          <a:prstGeom prst="rect">
            <a:avLst/>
          </a:prstGeom>
          <a:noFill/>
          <a:ln/>
        </p:spPr>
        <p:txBody>
          <a:bodyPr wrap="square" lIns="0" tIns="0" rIns="0" bIns="0" rtlCol="0" anchor="ctr"/>
          <a:lstStyle/>
          <a:p>
            <a:pPr marL="0" indent="0">
              <a:buNone/>
            </a:pPr>
            <a:r>
              <a:rPr lang="en-US" sz="3600" b="1" dirty="0">
                <a:solidFill>
                  <a:srgbClr val="FFFFFF"/>
                </a:solidFill>
                <a:latin typeface="Open Sans" pitchFamily="34" charset="0"/>
                <a:ea typeface="Open Sans" pitchFamily="34" charset="-122"/>
                <a:cs typeface="Open Sans" pitchFamily="34" charset="-120"/>
              </a:rPr>
              <a:t>Build capability</a:t>
            </a:r>
            <a:endParaRPr lang="en-US" sz="3600" dirty="0"/>
          </a:p>
          <a:p>
            <a:pPr marL="0" indent="0">
              <a:buNone/>
            </a:pPr>
            <a:r>
              <a:rPr lang="en-US" sz="3600" b="1" dirty="0">
                <a:solidFill>
                  <a:srgbClr val="FFFFFF"/>
                </a:solidFill>
                <a:latin typeface="Open Sans" pitchFamily="34" charset="0"/>
                <a:ea typeface="Open Sans" pitchFamily="34" charset="-122"/>
                <a:cs typeface="Open Sans" pitchFamily="34" charset="-120"/>
              </a:rPr>
              <a:t>with VIFM.</a:t>
            </a:r>
            <a:endParaRPr lang="en-US" sz="3600" dirty="0"/>
          </a:p>
        </p:txBody>
      </p:sp>
      <p:sp>
        <p:nvSpPr>
          <p:cNvPr id="12" name="Shape 8"/>
          <p:cNvSpPr/>
          <p:nvPr/>
        </p:nvSpPr>
        <p:spPr>
          <a:xfrm>
            <a:off x="548640" y="2697480"/>
            <a:ext cx="329184" cy="329184"/>
          </a:xfrm>
          <a:prstGeom prst="ellipse">
            <a:avLst/>
          </a:prstGeom>
          <a:solidFill>
            <a:srgbClr val="5391D5"/>
          </a:solidFill>
          <a:ln w="12700">
            <a:solidFill>
              <a:srgbClr val="5391D5"/>
            </a:solidFill>
            <a:prstDash val="solid"/>
          </a:ln>
        </p:spPr>
        <p:txBody>
          <a:bodyPr/>
          <a:lstStyle/>
          <a:p>
            <a:endParaRPr lang="en-AE" dirty="0"/>
          </a:p>
        </p:txBody>
      </p:sp>
      <p:pic>
        <p:nvPicPr>
          <p:cNvPr id="13" name="Image 2" descr="/tmp/pf_91.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0936" y="2779776"/>
            <a:ext cx="164592" cy="164592"/>
          </a:xfrm>
          <a:prstGeom prst="rect">
            <a:avLst/>
          </a:prstGeom>
        </p:spPr>
      </p:pic>
      <p:sp>
        <p:nvSpPr>
          <p:cNvPr id="14" name="Text 9"/>
          <p:cNvSpPr/>
          <p:nvPr/>
        </p:nvSpPr>
        <p:spPr>
          <a:xfrm>
            <a:off x="1005840" y="2679192"/>
            <a:ext cx="4937760" cy="365760"/>
          </a:xfrm>
          <a:prstGeom prst="rect">
            <a:avLst/>
          </a:prstGeom>
          <a:noFill/>
          <a:ln/>
        </p:spPr>
        <p:txBody>
          <a:bodyPr wrap="square" lIns="0" tIns="0" rIns="0" bIns="0" rtlCol="0" anchor="ctr"/>
          <a:lstStyle/>
          <a:p>
            <a:pPr marL="0" indent="0">
              <a:buNone/>
            </a:pPr>
            <a:r>
              <a:rPr lang="en-US" sz="1250" dirty="0">
                <a:solidFill>
                  <a:srgbClr val="FFFFFF"/>
                </a:solidFill>
                <a:latin typeface="Open Sans" pitchFamily="34" charset="0"/>
                <a:ea typeface="Open Sans" pitchFamily="34" charset="-122"/>
                <a:cs typeface="Open Sans" pitchFamily="34" charset="-120"/>
              </a:rPr>
              <a:t>Riyadh | Dubai  |  Virginia, USA</a:t>
            </a:r>
            <a:endParaRPr lang="en-US" sz="1250" dirty="0"/>
          </a:p>
        </p:txBody>
      </p:sp>
      <p:sp>
        <p:nvSpPr>
          <p:cNvPr id="15" name="Shape 10"/>
          <p:cNvSpPr/>
          <p:nvPr/>
        </p:nvSpPr>
        <p:spPr>
          <a:xfrm>
            <a:off x="548640" y="3154680"/>
            <a:ext cx="329184" cy="329184"/>
          </a:xfrm>
          <a:prstGeom prst="ellipse">
            <a:avLst/>
          </a:prstGeom>
          <a:solidFill>
            <a:srgbClr val="5391D5"/>
          </a:solidFill>
          <a:ln w="12700">
            <a:solidFill>
              <a:srgbClr val="5391D5"/>
            </a:solidFill>
            <a:prstDash val="solid"/>
          </a:ln>
        </p:spPr>
        <p:txBody>
          <a:bodyPr/>
          <a:lstStyle/>
          <a:p>
            <a:endParaRPr lang="en-AE" dirty="0"/>
          </a:p>
        </p:txBody>
      </p:sp>
      <p:pic>
        <p:nvPicPr>
          <p:cNvPr id="16" name="Image 3" descr="/tmp/pf_92.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0936" y="3236976"/>
            <a:ext cx="164592" cy="164592"/>
          </a:xfrm>
          <a:prstGeom prst="rect">
            <a:avLst/>
          </a:prstGeom>
        </p:spPr>
      </p:pic>
      <p:sp>
        <p:nvSpPr>
          <p:cNvPr id="17" name="Text 11"/>
          <p:cNvSpPr/>
          <p:nvPr/>
        </p:nvSpPr>
        <p:spPr>
          <a:xfrm>
            <a:off x="1005840" y="3136392"/>
            <a:ext cx="4937760" cy="365760"/>
          </a:xfrm>
          <a:prstGeom prst="rect">
            <a:avLst/>
          </a:prstGeom>
          <a:noFill/>
          <a:ln/>
        </p:spPr>
        <p:txBody>
          <a:bodyPr wrap="square" lIns="0" tIns="0" rIns="0" bIns="0" rtlCol="0" anchor="ctr"/>
          <a:lstStyle/>
          <a:p>
            <a:pPr marL="0" indent="0">
              <a:buNone/>
            </a:pPr>
            <a:r>
              <a:rPr lang="en-US" sz="1250" dirty="0">
                <a:solidFill>
                  <a:srgbClr val="FFFFFF"/>
                </a:solidFill>
                <a:latin typeface="Open Sans" pitchFamily="34" charset="0"/>
                <a:ea typeface="Open Sans" pitchFamily="34" charset="-122"/>
                <a:cs typeface="Open Sans" pitchFamily="34" charset="-120"/>
              </a:rPr>
              <a:t>clients@viftraining.com</a:t>
            </a:r>
            <a:endParaRPr lang="en-US" sz="1250" dirty="0"/>
          </a:p>
        </p:txBody>
      </p:sp>
      <p:sp>
        <p:nvSpPr>
          <p:cNvPr id="18" name="Shape 12"/>
          <p:cNvSpPr/>
          <p:nvPr/>
        </p:nvSpPr>
        <p:spPr>
          <a:xfrm>
            <a:off x="548640" y="3611880"/>
            <a:ext cx="329184" cy="329184"/>
          </a:xfrm>
          <a:prstGeom prst="ellipse">
            <a:avLst/>
          </a:prstGeom>
          <a:solidFill>
            <a:srgbClr val="5391D5"/>
          </a:solidFill>
          <a:ln w="12700">
            <a:solidFill>
              <a:srgbClr val="5391D5"/>
            </a:solidFill>
            <a:prstDash val="solid"/>
          </a:ln>
        </p:spPr>
        <p:txBody>
          <a:bodyPr/>
          <a:lstStyle/>
          <a:p>
            <a:endParaRPr lang="en-AE" dirty="0"/>
          </a:p>
        </p:txBody>
      </p:sp>
      <p:pic>
        <p:nvPicPr>
          <p:cNvPr id="19" name="Image 4" descr="/tmp/pf_93.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30936" y="3694176"/>
            <a:ext cx="164592" cy="164592"/>
          </a:xfrm>
          <a:prstGeom prst="rect">
            <a:avLst/>
          </a:prstGeom>
        </p:spPr>
      </p:pic>
      <p:sp>
        <p:nvSpPr>
          <p:cNvPr id="20" name="Text 13"/>
          <p:cNvSpPr/>
          <p:nvPr/>
        </p:nvSpPr>
        <p:spPr>
          <a:xfrm>
            <a:off x="1005840" y="3593592"/>
            <a:ext cx="4937760" cy="365760"/>
          </a:xfrm>
          <a:prstGeom prst="rect">
            <a:avLst/>
          </a:prstGeom>
          <a:noFill/>
          <a:ln/>
        </p:spPr>
        <p:txBody>
          <a:bodyPr wrap="square" lIns="0" tIns="0" rIns="0" bIns="0" rtlCol="0" anchor="ctr"/>
          <a:lstStyle/>
          <a:p>
            <a:pPr marL="0" indent="0">
              <a:buNone/>
            </a:pPr>
            <a:r>
              <a:rPr lang="en-US" sz="1250" dirty="0">
                <a:solidFill>
                  <a:srgbClr val="FFFFFF"/>
                </a:solidFill>
                <a:latin typeface="Open Sans" pitchFamily="34" charset="0"/>
                <a:ea typeface="Open Sans" pitchFamily="34" charset="-122"/>
                <a:cs typeface="Open Sans" pitchFamily="34" charset="-120"/>
              </a:rPr>
              <a:t>+971 4 430 8394  |  +966 53 011 8834</a:t>
            </a:r>
            <a:endParaRPr lang="en-US" sz="1250" dirty="0"/>
          </a:p>
        </p:txBody>
      </p:sp>
      <p:sp>
        <p:nvSpPr>
          <p:cNvPr id="21" name="Shape 14"/>
          <p:cNvSpPr/>
          <p:nvPr/>
        </p:nvSpPr>
        <p:spPr>
          <a:xfrm>
            <a:off x="548640" y="4069080"/>
            <a:ext cx="329184" cy="329184"/>
          </a:xfrm>
          <a:prstGeom prst="ellipse">
            <a:avLst/>
          </a:prstGeom>
          <a:solidFill>
            <a:srgbClr val="5391D5"/>
          </a:solidFill>
          <a:ln w="12700">
            <a:solidFill>
              <a:srgbClr val="5391D5"/>
            </a:solidFill>
            <a:prstDash val="solid"/>
          </a:ln>
        </p:spPr>
        <p:txBody>
          <a:bodyPr/>
          <a:lstStyle/>
          <a:p>
            <a:endParaRPr lang="en-AE" dirty="0"/>
          </a:p>
        </p:txBody>
      </p:sp>
      <p:pic>
        <p:nvPicPr>
          <p:cNvPr id="22" name="Image 5" descr="/tmp/pf_94.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30936" y="4151376"/>
            <a:ext cx="164592" cy="164592"/>
          </a:xfrm>
          <a:prstGeom prst="rect">
            <a:avLst/>
          </a:prstGeom>
        </p:spPr>
      </p:pic>
      <p:sp>
        <p:nvSpPr>
          <p:cNvPr id="23" name="Text 15"/>
          <p:cNvSpPr/>
          <p:nvPr/>
        </p:nvSpPr>
        <p:spPr>
          <a:xfrm>
            <a:off x="1005840" y="4050792"/>
            <a:ext cx="4937760" cy="365760"/>
          </a:xfrm>
          <a:prstGeom prst="rect">
            <a:avLst/>
          </a:prstGeom>
          <a:noFill/>
          <a:ln/>
        </p:spPr>
        <p:txBody>
          <a:bodyPr wrap="square" lIns="0" tIns="0" rIns="0" bIns="0" rtlCol="0" anchor="ctr"/>
          <a:lstStyle/>
          <a:p>
            <a:pPr marL="0" indent="0">
              <a:buNone/>
            </a:pPr>
            <a:r>
              <a:rPr lang="en-US" sz="1250" dirty="0">
                <a:solidFill>
                  <a:srgbClr val="FFFFFF"/>
                </a:solidFill>
                <a:latin typeface="Open Sans" pitchFamily="34" charset="0"/>
                <a:ea typeface="Open Sans" pitchFamily="34" charset="-122"/>
                <a:cs typeface="Open Sans" pitchFamily="34" charset="-120"/>
              </a:rPr>
              <a:t>viftraining.com</a:t>
            </a:r>
            <a:endParaRPr lang="en-US" sz="1250" dirty="0"/>
          </a:p>
        </p:txBody>
      </p:sp>
      <p:sp>
        <p:nvSpPr>
          <p:cNvPr id="24" name="PageNumber">
            <a:extLst>
              <a:ext uri="{FF2B5EF4-FFF2-40B4-BE49-F238E27FC236}">
                <a16:creationId xmlns:a16="http://schemas.microsoft.com/office/drawing/2014/main" id="{0DEFC00C-3A2F-4CCB-81F0-68F0BFE66271}"/>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41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VIFM AT A GLANCE</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Scope and reach</a:t>
            </a:r>
            <a:endParaRPr lang="en-US" sz="2700" dirty="0"/>
          </a:p>
        </p:txBody>
      </p:sp>
      <p:sp>
        <p:nvSpPr>
          <p:cNvPr id="6" name="Shape 3"/>
          <p:cNvSpPr/>
          <p:nvPr/>
        </p:nvSpPr>
        <p:spPr>
          <a:xfrm>
            <a:off x="324612" y="1325880"/>
            <a:ext cx="2697480"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7" name="Shape 4"/>
          <p:cNvSpPr/>
          <p:nvPr/>
        </p:nvSpPr>
        <p:spPr>
          <a:xfrm>
            <a:off x="324612" y="1325880"/>
            <a:ext cx="2697480" cy="73152"/>
          </a:xfrm>
          <a:prstGeom prst="rect">
            <a:avLst/>
          </a:prstGeom>
          <a:solidFill>
            <a:srgbClr val="5391D5"/>
          </a:solidFill>
          <a:ln w="12700">
            <a:solidFill>
              <a:srgbClr val="5391D5"/>
            </a:solidFill>
            <a:prstDash val="solid"/>
          </a:ln>
        </p:spPr>
        <p:txBody>
          <a:bodyPr/>
          <a:lstStyle/>
          <a:p>
            <a:endParaRPr lang="en-AE" dirty="0"/>
          </a:p>
        </p:txBody>
      </p:sp>
      <p:sp>
        <p:nvSpPr>
          <p:cNvPr id="8" name="Shape 5"/>
          <p:cNvSpPr/>
          <p:nvPr/>
        </p:nvSpPr>
        <p:spPr>
          <a:xfrm>
            <a:off x="544068" y="1783080"/>
            <a:ext cx="502920" cy="502920"/>
          </a:xfrm>
          <a:prstGeom prst="ellipse">
            <a:avLst/>
          </a:prstGeom>
          <a:solidFill>
            <a:srgbClr val="5391D5"/>
          </a:solidFill>
          <a:ln w="12700">
            <a:solidFill>
              <a:srgbClr val="5391D5"/>
            </a:solidFill>
            <a:prstDash val="solid"/>
          </a:ln>
        </p:spPr>
        <p:txBody>
          <a:bodyPr/>
          <a:lstStyle/>
          <a:p>
            <a:endParaRPr lang="en-AE" sz="2400" dirty="0"/>
          </a:p>
        </p:txBody>
      </p:sp>
      <p:pic>
        <p:nvPicPr>
          <p:cNvPr id="9" name="Image 1" descr="/tmp/pf_9.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0372" y="1929384"/>
            <a:ext cx="210312" cy="210312"/>
          </a:xfrm>
          <a:prstGeom prst="rect">
            <a:avLst/>
          </a:prstGeom>
        </p:spPr>
      </p:pic>
      <p:sp>
        <p:nvSpPr>
          <p:cNvPr id="10" name="Text 6"/>
          <p:cNvSpPr/>
          <p:nvPr/>
        </p:nvSpPr>
        <p:spPr>
          <a:xfrm>
            <a:off x="1193292" y="1618488"/>
            <a:ext cx="1691640" cy="502920"/>
          </a:xfrm>
          <a:prstGeom prst="rect">
            <a:avLst/>
          </a:prstGeom>
          <a:noFill/>
          <a:ln/>
        </p:spPr>
        <p:txBody>
          <a:bodyPr wrap="square" lIns="0" tIns="0" rIns="0" bIns="0" rtlCol="0" anchor="ctr"/>
          <a:lstStyle/>
          <a:p>
            <a:pPr marL="0" indent="0">
              <a:buNone/>
            </a:pPr>
            <a:r>
              <a:rPr lang="en-US" sz="3600" b="1" dirty="0">
                <a:solidFill>
                  <a:srgbClr val="010131"/>
                </a:solidFill>
                <a:latin typeface="Open Sans" pitchFamily="34" charset="0"/>
                <a:ea typeface="Open Sans" pitchFamily="34" charset="-122"/>
                <a:cs typeface="Open Sans" pitchFamily="34" charset="-120"/>
              </a:rPr>
              <a:t>7</a:t>
            </a:r>
            <a:endParaRPr lang="en-US" sz="3600" dirty="0"/>
          </a:p>
        </p:txBody>
      </p:sp>
      <p:sp>
        <p:nvSpPr>
          <p:cNvPr id="11" name="Text 7"/>
          <p:cNvSpPr/>
          <p:nvPr/>
        </p:nvSpPr>
        <p:spPr>
          <a:xfrm>
            <a:off x="1163973" y="2216225"/>
            <a:ext cx="1720959" cy="274320"/>
          </a:xfrm>
          <a:prstGeom prst="rect">
            <a:avLst/>
          </a:prstGeom>
          <a:noFill/>
          <a:ln/>
        </p:spPr>
        <p:txBody>
          <a:bodyPr wrap="square" lIns="0" tIns="0" rIns="0" bIns="0" rtlCol="0" anchor="ctr"/>
          <a:lstStyle/>
          <a:p>
            <a:pPr marL="0" indent="0">
              <a:buNone/>
            </a:pPr>
            <a:r>
              <a:rPr lang="en-US" b="1" dirty="0">
                <a:solidFill>
                  <a:srgbClr val="64748B"/>
                </a:solidFill>
                <a:latin typeface="Open Sans" pitchFamily="34" charset="0"/>
                <a:ea typeface="Open Sans" pitchFamily="34" charset="-122"/>
                <a:cs typeface="Open Sans" pitchFamily="34" charset="-120"/>
              </a:rPr>
              <a:t>Training verticals</a:t>
            </a:r>
            <a:endParaRPr lang="en-US" b="1" dirty="0"/>
          </a:p>
        </p:txBody>
      </p:sp>
      <p:sp>
        <p:nvSpPr>
          <p:cNvPr id="12" name="Shape 8"/>
          <p:cNvSpPr/>
          <p:nvPr/>
        </p:nvSpPr>
        <p:spPr>
          <a:xfrm>
            <a:off x="3223260" y="1325880"/>
            <a:ext cx="2697480"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3" name="Shape 9"/>
          <p:cNvSpPr/>
          <p:nvPr/>
        </p:nvSpPr>
        <p:spPr>
          <a:xfrm>
            <a:off x="3223260" y="1325880"/>
            <a:ext cx="2697480" cy="73152"/>
          </a:xfrm>
          <a:prstGeom prst="rect">
            <a:avLst/>
          </a:prstGeom>
          <a:solidFill>
            <a:srgbClr val="5391D5"/>
          </a:solidFill>
          <a:ln w="12700">
            <a:solidFill>
              <a:srgbClr val="5391D5"/>
            </a:solidFill>
            <a:prstDash val="solid"/>
          </a:ln>
        </p:spPr>
        <p:txBody>
          <a:bodyPr/>
          <a:lstStyle/>
          <a:p>
            <a:endParaRPr lang="en-AE" dirty="0"/>
          </a:p>
        </p:txBody>
      </p:sp>
      <p:sp>
        <p:nvSpPr>
          <p:cNvPr id="14" name="Shape 10"/>
          <p:cNvSpPr/>
          <p:nvPr/>
        </p:nvSpPr>
        <p:spPr>
          <a:xfrm>
            <a:off x="3442716" y="1783080"/>
            <a:ext cx="502920" cy="502920"/>
          </a:xfrm>
          <a:prstGeom prst="ellipse">
            <a:avLst/>
          </a:prstGeom>
          <a:solidFill>
            <a:srgbClr val="5391D5"/>
          </a:solidFill>
          <a:ln w="12700">
            <a:solidFill>
              <a:srgbClr val="5391D5"/>
            </a:solidFill>
            <a:prstDash val="solid"/>
          </a:ln>
        </p:spPr>
        <p:txBody>
          <a:bodyPr/>
          <a:lstStyle/>
          <a:p>
            <a:endParaRPr lang="en-AE" sz="2400" dirty="0"/>
          </a:p>
        </p:txBody>
      </p:sp>
      <p:pic>
        <p:nvPicPr>
          <p:cNvPr id="15" name="Image 2" descr="/tmp/pf_10.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89020" y="1929384"/>
            <a:ext cx="210312" cy="210312"/>
          </a:xfrm>
          <a:prstGeom prst="rect">
            <a:avLst/>
          </a:prstGeom>
        </p:spPr>
      </p:pic>
      <p:sp>
        <p:nvSpPr>
          <p:cNvPr id="16" name="Text 11"/>
          <p:cNvSpPr/>
          <p:nvPr/>
        </p:nvSpPr>
        <p:spPr>
          <a:xfrm>
            <a:off x="4091940" y="1618488"/>
            <a:ext cx="1691640" cy="502920"/>
          </a:xfrm>
          <a:prstGeom prst="rect">
            <a:avLst/>
          </a:prstGeom>
          <a:noFill/>
          <a:ln/>
        </p:spPr>
        <p:txBody>
          <a:bodyPr wrap="square" lIns="0" tIns="0" rIns="0" bIns="0" rtlCol="0" anchor="ctr"/>
          <a:lstStyle/>
          <a:p>
            <a:pPr marL="0" indent="0">
              <a:buNone/>
            </a:pPr>
            <a:r>
              <a:rPr lang="en-US" sz="3600" b="1" dirty="0">
                <a:solidFill>
                  <a:srgbClr val="010131"/>
                </a:solidFill>
                <a:latin typeface="Open Sans" pitchFamily="34" charset="0"/>
                <a:ea typeface="Open Sans" pitchFamily="34" charset="-122"/>
                <a:cs typeface="Open Sans" pitchFamily="34" charset="-120"/>
              </a:rPr>
              <a:t>22+</a:t>
            </a:r>
            <a:endParaRPr lang="en-US" sz="3600" dirty="0"/>
          </a:p>
        </p:txBody>
      </p:sp>
      <p:sp>
        <p:nvSpPr>
          <p:cNvPr id="17" name="Text 12"/>
          <p:cNvSpPr/>
          <p:nvPr/>
        </p:nvSpPr>
        <p:spPr>
          <a:xfrm>
            <a:off x="4103370" y="2216028"/>
            <a:ext cx="1668780" cy="274320"/>
          </a:xfrm>
          <a:prstGeom prst="rect">
            <a:avLst/>
          </a:prstGeom>
          <a:noFill/>
          <a:ln/>
        </p:spPr>
        <p:txBody>
          <a:bodyPr wrap="square" lIns="0" tIns="0" rIns="0" bIns="0" rtlCol="0" anchor="ctr"/>
          <a:lstStyle/>
          <a:p>
            <a:pPr marL="0" indent="0">
              <a:buNone/>
            </a:pPr>
            <a:r>
              <a:rPr lang="en-US" b="1" dirty="0">
                <a:solidFill>
                  <a:srgbClr val="64748B"/>
                </a:solidFill>
                <a:latin typeface="Open Sans" pitchFamily="34" charset="0"/>
                <a:ea typeface="Open Sans" pitchFamily="34" charset="-122"/>
                <a:cs typeface="Open Sans" pitchFamily="34" charset="-120"/>
              </a:rPr>
              <a:t>Cities worldwide</a:t>
            </a:r>
            <a:endParaRPr lang="en-US" b="1" dirty="0"/>
          </a:p>
        </p:txBody>
      </p:sp>
      <p:sp>
        <p:nvSpPr>
          <p:cNvPr id="18" name="Shape 13"/>
          <p:cNvSpPr/>
          <p:nvPr/>
        </p:nvSpPr>
        <p:spPr>
          <a:xfrm>
            <a:off x="6121908" y="1325880"/>
            <a:ext cx="2697480"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9" name="Shape 14"/>
          <p:cNvSpPr/>
          <p:nvPr/>
        </p:nvSpPr>
        <p:spPr>
          <a:xfrm>
            <a:off x="6121908" y="1325880"/>
            <a:ext cx="2697480" cy="73152"/>
          </a:xfrm>
          <a:prstGeom prst="rect">
            <a:avLst/>
          </a:prstGeom>
          <a:solidFill>
            <a:srgbClr val="5391D5"/>
          </a:solidFill>
          <a:ln w="12700">
            <a:solidFill>
              <a:srgbClr val="5391D5"/>
            </a:solidFill>
            <a:prstDash val="solid"/>
          </a:ln>
        </p:spPr>
        <p:txBody>
          <a:bodyPr/>
          <a:lstStyle/>
          <a:p>
            <a:endParaRPr lang="en-AE" dirty="0"/>
          </a:p>
        </p:txBody>
      </p:sp>
      <p:sp>
        <p:nvSpPr>
          <p:cNvPr id="20" name="Shape 15"/>
          <p:cNvSpPr/>
          <p:nvPr/>
        </p:nvSpPr>
        <p:spPr>
          <a:xfrm>
            <a:off x="6341364" y="1783080"/>
            <a:ext cx="502920" cy="502920"/>
          </a:xfrm>
          <a:prstGeom prst="ellipse">
            <a:avLst/>
          </a:prstGeom>
          <a:solidFill>
            <a:srgbClr val="5391D5"/>
          </a:solidFill>
          <a:ln w="12700">
            <a:solidFill>
              <a:srgbClr val="5391D5"/>
            </a:solidFill>
            <a:prstDash val="solid"/>
          </a:ln>
        </p:spPr>
        <p:txBody>
          <a:bodyPr/>
          <a:lstStyle/>
          <a:p>
            <a:endParaRPr lang="en-AE" sz="2400" dirty="0"/>
          </a:p>
        </p:txBody>
      </p:sp>
      <p:pic>
        <p:nvPicPr>
          <p:cNvPr id="21" name="Image 3" descr="/tmp/pf_11.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87668" y="1929384"/>
            <a:ext cx="210312" cy="210312"/>
          </a:xfrm>
          <a:prstGeom prst="rect">
            <a:avLst/>
          </a:prstGeom>
        </p:spPr>
      </p:pic>
      <p:sp>
        <p:nvSpPr>
          <p:cNvPr id="22" name="Text 16"/>
          <p:cNvSpPr/>
          <p:nvPr/>
        </p:nvSpPr>
        <p:spPr>
          <a:xfrm>
            <a:off x="6990588" y="1618488"/>
            <a:ext cx="1691640" cy="502920"/>
          </a:xfrm>
          <a:prstGeom prst="rect">
            <a:avLst/>
          </a:prstGeom>
          <a:noFill/>
          <a:ln/>
        </p:spPr>
        <p:txBody>
          <a:bodyPr wrap="square" lIns="0" tIns="0" rIns="0" bIns="0" rtlCol="0" anchor="ctr"/>
          <a:lstStyle/>
          <a:p>
            <a:pPr marL="0" indent="0">
              <a:buNone/>
            </a:pPr>
            <a:r>
              <a:rPr lang="en-US" sz="3600" b="1" dirty="0">
                <a:solidFill>
                  <a:srgbClr val="010131"/>
                </a:solidFill>
                <a:latin typeface="Open Sans" pitchFamily="34" charset="0"/>
                <a:ea typeface="Open Sans" pitchFamily="34" charset="-122"/>
                <a:cs typeface="Open Sans" pitchFamily="34" charset="-120"/>
              </a:rPr>
              <a:t>3</a:t>
            </a:r>
            <a:endParaRPr lang="en-US" sz="3600" dirty="0"/>
          </a:p>
        </p:txBody>
      </p:sp>
      <p:sp>
        <p:nvSpPr>
          <p:cNvPr id="23" name="Text 17"/>
          <p:cNvSpPr/>
          <p:nvPr/>
        </p:nvSpPr>
        <p:spPr>
          <a:xfrm>
            <a:off x="6990588" y="2230698"/>
            <a:ext cx="1644869" cy="274320"/>
          </a:xfrm>
          <a:prstGeom prst="rect">
            <a:avLst/>
          </a:prstGeom>
          <a:noFill/>
          <a:ln/>
        </p:spPr>
        <p:txBody>
          <a:bodyPr wrap="square" lIns="0" tIns="0" rIns="0" bIns="0" rtlCol="0" anchor="ctr"/>
          <a:lstStyle/>
          <a:p>
            <a:pPr marL="0" indent="0">
              <a:buNone/>
            </a:pPr>
            <a:r>
              <a:rPr lang="en-US" b="1" dirty="0">
                <a:solidFill>
                  <a:srgbClr val="64748B"/>
                </a:solidFill>
                <a:latin typeface="Open Sans" pitchFamily="34" charset="0"/>
                <a:ea typeface="Open Sans" pitchFamily="34" charset="-122"/>
                <a:cs typeface="Open Sans" pitchFamily="34" charset="-120"/>
              </a:rPr>
              <a:t>Regional offices</a:t>
            </a:r>
            <a:endParaRPr lang="en-US" b="1" dirty="0"/>
          </a:p>
        </p:txBody>
      </p:sp>
      <p:sp>
        <p:nvSpPr>
          <p:cNvPr id="24" name="Shape 18"/>
          <p:cNvSpPr/>
          <p:nvPr/>
        </p:nvSpPr>
        <p:spPr>
          <a:xfrm>
            <a:off x="324612" y="2880360"/>
            <a:ext cx="2697480"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sz="2400" dirty="0"/>
          </a:p>
        </p:txBody>
      </p:sp>
      <p:sp>
        <p:nvSpPr>
          <p:cNvPr id="25" name="Shape 19"/>
          <p:cNvSpPr/>
          <p:nvPr/>
        </p:nvSpPr>
        <p:spPr>
          <a:xfrm>
            <a:off x="324612" y="2880360"/>
            <a:ext cx="2697480" cy="73152"/>
          </a:xfrm>
          <a:prstGeom prst="rect">
            <a:avLst/>
          </a:prstGeom>
          <a:solidFill>
            <a:srgbClr val="5391D5"/>
          </a:solidFill>
          <a:ln w="12700">
            <a:solidFill>
              <a:srgbClr val="5391D5"/>
            </a:solidFill>
            <a:prstDash val="solid"/>
          </a:ln>
        </p:spPr>
        <p:txBody>
          <a:bodyPr/>
          <a:lstStyle/>
          <a:p>
            <a:endParaRPr lang="en-AE" sz="2400" dirty="0"/>
          </a:p>
        </p:txBody>
      </p:sp>
      <p:sp>
        <p:nvSpPr>
          <p:cNvPr id="26" name="Shape 20"/>
          <p:cNvSpPr/>
          <p:nvPr/>
        </p:nvSpPr>
        <p:spPr>
          <a:xfrm>
            <a:off x="544068" y="3337560"/>
            <a:ext cx="502920" cy="502920"/>
          </a:xfrm>
          <a:prstGeom prst="ellipse">
            <a:avLst/>
          </a:prstGeom>
          <a:solidFill>
            <a:srgbClr val="5391D5"/>
          </a:solidFill>
          <a:ln w="12700">
            <a:solidFill>
              <a:srgbClr val="5391D5"/>
            </a:solidFill>
            <a:prstDash val="solid"/>
          </a:ln>
        </p:spPr>
        <p:txBody>
          <a:bodyPr/>
          <a:lstStyle/>
          <a:p>
            <a:endParaRPr lang="en-AE" sz="2400" dirty="0"/>
          </a:p>
        </p:txBody>
      </p:sp>
      <p:pic>
        <p:nvPicPr>
          <p:cNvPr id="27" name="Image 4" descr="/tmp/pf_12.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90372" y="3483864"/>
            <a:ext cx="210312" cy="210312"/>
          </a:xfrm>
          <a:prstGeom prst="rect">
            <a:avLst/>
          </a:prstGeom>
        </p:spPr>
      </p:pic>
      <p:sp>
        <p:nvSpPr>
          <p:cNvPr id="28" name="Text 21"/>
          <p:cNvSpPr/>
          <p:nvPr/>
        </p:nvSpPr>
        <p:spPr>
          <a:xfrm>
            <a:off x="1193292" y="3172968"/>
            <a:ext cx="1691640" cy="502920"/>
          </a:xfrm>
          <a:prstGeom prst="rect">
            <a:avLst/>
          </a:prstGeom>
          <a:noFill/>
          <a:ln/>
        </p:spPr>
        <p:txBody>
          <a:bodyPr wrap="square" lIns="0" tIns="0" rIns="0" bIns="0" rtlCol="0" anchor="ctr"/>
          <a:lstStyle/>
          <a:p>
            <a:pPr marL="0" indent="0">
              <a:buNone/>
            </a:pPr>
            <a:r>
              <a:rPr lang="en-US" sz="3600" b="1" dirty="0">
                <a:solidFill>
                  <a:srgbClr val="010131"/>
                </a:solidFill>
                <a:latin typeface="Open Sans" pitchFamily="34" charset="0"/>
                <a:ea typeface="Open Sans" pitchFamily="34" charset="-122"/>
                <a:cs typeface="Open Sans" pitchFamily="34" charset="-120"/>
              </a:rPr>
              <a:t>4</a:t>
            </a:r>
            <a:endParaRPr lang="en-US" sz="3600" dirty="0"/>
          </a:p>
        </p:txBody>
      </p:sp>
      <p:sp>
        <p:nvSpPr>
          <p:cNvPr id="29" name="Text 22"/>
          <p:cNvSpPr/>
          <p:nvPr/>
        </p:nvSpPr>
        <p:spPr>
          <a:xfrm>
            <a:off x="1193292" y="3721608"/>
            <a:ext cx="1691640" cy="274320"/>
          </a:xfrm>
          <a:prstGeom prst="rect">
            <a:avLst/>
          </a:prstGeom>
          <a:noFill/>
          <a:ln/>
        </p:spPr>
        <p:txBody>
          <a:bodyPr wrap="square" lIns="0" tIns="0" rIns="0" bIns="0" rtlCol="0" anchor="ctr"/>
          <a:lstStyle/>
          <a:p>
            <a:r>
              <a:rPr lang="en-US" b="1" dirty="0">
                <a:solidFill>
                  <a:srgbClr val="64748B"/>
                </a:solidFill>
                <a:latin typeface="Open Sans" pitchFamily="34" charset="0"/>
                <a:ea typeface="Open Sans" pitchFamily="34" charset="-122"/>
                <a:cs typeface="Open Sans" pitchFamily="34" charset="-120"/>
              </a:rPr>
              <a:t>World regions served</a:t>
            </a:r>
          </a:p>
        </p:txBody>
      </p:sp>
      <p:sp>
        <p:nvSpPr>
          <p:cNvPr id="30" name="Shape 23"/>
          <p:cNvSpPr/>
          <p:nvPr/>
        </p:nvSpPr>
        <p:spPr>
          <a:xfrm>
            <a:off x="3223260" y="2880360"/>
            <a:ext cx="2697480"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sz="2400" dirty="0"/>
          </a:p>
        </p:txBody>
      </p:sp>
      <p:sp>
        <p:nvSpPr>
          <p:cNvPr id="31" name="Shape 24"/>
          <p:cNvSpPr/>
          <p:nvPr/>
        </p:nvSpPr>
        <p:spPr>
          <a:xfrm>
            <a:off x="3223260" y="2880360"/>
            <a:ext cx="2697480" cy="73152"/>
          </a:xfrm>
          <a:prstGeom prst="rect">
            <a:avLst/>
          </a:prstGeom>
          <a:solidFill>
            <a:srgbClr val="5391D5"/>
          </a:solidFill>
          <a:ln w="12700">
            <a:solidFill>
              <a:srgbClr val="5391D5"/>
            </a:solidFill>
            <a:prstDash val="solid"/>
          </a:ln>
        </p:spPr>
        <p:txBody>
          <a:bodyPr/>
          <a:lstStyle/>
          <a:p>
            <a:endParaRPr lang="en-AE" sz="2400" dirty="0"/>
          </a:p>
        </p:txBody>
      </p:sp>
      <p:sp>
        <p:nvSpPr>
          <p:cNvPr id="32" name="Shape 25"/>
          <p:cNvSpPr/>
          <p:nvPr/>
        </p:nvSpPr>
        <p:spPr>
          <a:xfrm>
            <a:off x="3442716" y="3337560"/>
            <a:ext cx="502920" cy="502920"/>
          </a:xfrm>
          <a:prstGeom prst="ellipse">
            <a:avLst/>
          </a:prstGeom>
          <a:solidFill>
            <a:srgbClr val="5391D5"/>
          </a:solidFill>
          <a:ln w="12700">
            <a:solidFill>
              <a:srgbClr val="5391D5"/>
            </a:solidFill>
            <a:prstDash val="solid"/>
          </a:ln>
        </p:spPr>
        <p:txBody>
          <a:bodyPr/>
          <a:lstStyle/>
          <a:p>
            <a:endParaRPr lang="en-AE" sz="2400" dirty="0"/>
          </a:p>
        </p:txBody>
      </p:sp>
      <p:pic>
        <p:nvPicPr>
          <p:cNvPr id="33" name="Image 5" descr="/tmp/pf_13.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589020" y="3483864"/>
            <a:ext cx="210312" cy="210312"/>
          </a:xfrm>
          <a:prstGeom prst="rect">
            <a:avLst/>
          </a:prstGeom>
        </p:spPr>
      </p:pic>
      <p:sp>
        <p:nvSpPr>
          <p:cNvPr id="34" name="Text 26"/>
          <p:cNvSpPr/>
          <p:nvPr/>
        </p:nvSpPr>
        <p:spPr>
          <a:xfrm>
            <a:off x="4091940" y="3172968"/>
            <a:ext cx="1691640" cy="502920"/>
          </a:xfrm>
          <a:prstGeom prst="rect">
            <a:avLst/>
          </a:prstGeom>
          <a:noFill/>
          <a:ln/>
        </p:spPr>
        <p:txBody>
          <a:bodyPr wrap="square" lIns="0" tIns="0" rIns="0" bIns="0" rtlCol="0" anchor="ctr"/>
          <a:lstStyle/>
          <a:p>
            <a:pPr marL="0" indent="0">
              <a:buNone/>
            </a:pPr>
            <a:r>
              <a:rPr lang="en-US" sz="3600" b="1" dirty="0">
                <a:solidFill>
                  <a:srgbClr val="010131"/>
                </a:solidFill>
                <a:latin typeface="Open Sans" pitchFamily="34" charset="0"/>
                <a:ea typeface="Open Sans" pitchFamily="34" charset="-122"/>
                <a:cs typeface="Open Sans" pitchFamily="34" charset="-120"/>
              </a:rPr>
              <a:t>10</a:t>
            </a:r>
            <a:endParaRPr lang="en-US" sz="3600" dirty="0"/>
          </a:p>
        </p:txBody>
      </p:sp>
      <p:sp>
        <p:nvSpPr>
          <p:cNvPr id="35" name="Text 27"/>
          <p:cNvSpPr/>
          <p:nvPr/>
        </p:nvSpPr>
        <p:spPr>
          <a:xfrm>
            <a:off x="4091940" y="3721608"/>
            <a:ext cx="1691640" cy="274320"/>
          </a:xfrm>
          <a:prstGeom prst="rect">
            <a:avLst/>
          </a:prstGeom>
          <a:noFill/>
          <a:ln/>
        </p:spPr>
        <p:txBody>
          <a:bodyPr wrap="square" lIns="0" tIns="0" rIns="0" bIns="0" rtlCol="0" anchor="ctr"/>
          <a:lstStyle/>
          <a:p>
            <a:r>
              <a:rPr lang="en-US" b="1" dirty="0">
                <a:solidFill>
                  <a:srgbClr val="64748B"/>
                </a:solidFill>
                <a:latin typeface="Open Sans" pitchFamily="34" charset="0"/>
                <a:ea typeface="Open Sans" pitchFamily="34" charset="-122"/>
                <a:cs typeface="Open Sans" pitchFamily="34" charset="-120"/>
              </a:rPr>
              <a:t>Consulting services</a:t>
            </a:r>
          </a:p>
        </p:txBody>
      </p:sp>
      <p:sp>
        <p:nvSpPr>
          <p:cNvPr id="36" name="Shape 28"/>
          <p:cNvSpPr/>
          <p:nvPr/>
        </p:nvSpPr>
        <p:spPr>
          <a:xfrm>
            <a:off x="6121908" y="2880360"/>
            <a:ext cx="2697480" cy="1371600"/>
          </a:xfrm>
          <a:prstGeom prst="roundRect">
            <a:avLst>
              <a:gd name="adj" fmla="val 5333"/>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sz="2400" dirty="0"/>
          </a:p>
        </p:txBody>
      </p:sp>
      <p:sp>
        <p:nvSpPr>
          <p:cNvPr id="37" name="Shape 29"/>
          <p:cNvSpPr/>
          <p:nvPr/>
        </p:nvSpPr>
        <p:spPr>
          <a:xfrm>
            <a:off x="6121908" y="2880360"/>
            <a:ext cx="2697480" cy="73152"/>
          </a:xfrm>
          <a:prstGeom prst="rect">
            <a:avLst/>
          </a:prstGeom>
          <a:solidFill>
            <a:srgbClr val="5391D5"/>
          </a:solidFill>
          <a:ln w="12700">
            <a:solidFill>
              <a:srgbClr val="5391D5"/>
            </a:solidFill>
            <a:prstDash val="solid"/>
          </a:ln>
        </p:spPr>
        <p:txBody>
          <a:bodyPr/>
          <a:lstStyle/>
          <a:p>
            <a:endParaRPr lang="en-AE" sz="2400" dirty="0"/>
          </a:p>
        </p:txBody>
      </p:sp>
      <p:sp>
        <p:nvSpPr>
          <p:cNvPr id="38" name="Shape 30"/>
          <p:cNvSpPr/>
          <p:nvPr/>
        </p:nvSpPr>
        <p:spPr>
          <a:xfrm>
            <a:off x="6341364" y="3337560"/>
            <a:ext cx="502920" cy="502920"/>
          </a:xfrm>
          <a:prstGeom prst="ellipse">
            <a:avLst/>
          </a:prstGeom>
          <a:solidFill>
            <a:srgbClr val="5391D5"/>
          </a:solidFill>
          <a:ln w="12700">
            <a:solidFill>
              <a:srgbClr val="5391D5"/>
            </a:solidFill>
            <a:prstDash val="solid"/>
          </a:ln>
        </p:spPr>
        <p:txBody>
          <a:bodyPr/>
          <a:lstStyle/>
          <a:p>
            <a:endParaRPr lang="en-AE" sz="2400" dirty="0"/>
          </a:p>
        </p:txBody>
      </p:sp>
      <p:pic>
        <p:nvPicPr>
          <p:cNvPr id="39" name="Image 6" descr="/tmp/pf_14.sv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487668" y="3483864"/>
            <a:ext cx="210312" cy="210312"/>
          </a:xfrm>
          <a:prstGeom prst="rect">
            <a:avLst/>
          </a:prstGeom>
        </p:spPr>
      </p:pic>
      <p:sp>
        <p:nvSpPr>
          <p:cNvPr id="40" name="Text 31"/>
          <p:cNvSpPr/>
          <p:nvPr/>
        </p:nvSpPr>
        <p:spPr>
          <a:xfrm>
            <a:off x="6990588" y="3172968"/>
            <a:ext cx="1691640" cy="502920"/>
          </a:xfrm>
          <a:prstGeom prst="rect">
            <a:avLst/>
          </a:prstGeom>
          <a:noFill/>
          <a:ln/>
        </p:spPr>
        <p:txBody>
          <a:bodyPr wrap="square" lIns="0" tIns="0" rIns="0" bIns="0" rtlCol="0" anchor="ctr"/>
          <a:lstStyle/>
          <a:p>
            <a:pPr marL="0" indent="0">
              <a:buNone/>
            </a:pPr>
            <a:r>
              <a:rPr lang="en-US" sz="3600" b="1" dirty="0">
                <a:solidFill>
                  <a:srgbClr val="010131"/>
                </a:solidFill>
                <a:latin typeface="Open Sans" pitchFamily="34" charset="0"/>
                <a:ea typeface="Open Sans" pitchFamily="34" charset="-122"/>
                <a:cs typeface="Open Sans" pitchFamily="34" charset="-120"/>
              </a:rPr>
              <a:t>EN / AR</a:t>
            </a:r>
            <a:endParaRPr lang="en-US" sz="3600" dirty="0"/>
          </a:p>
        </p:txBody>
      </p:sp>
      <p:sp>
        <p:nvSpPr>
          <p:cNvPr id="41" name="Text 32"/>
          <p:cNvSpPr/>
          <p:nvPr/>
        </p:nvSpPr>
        <p:spPr>
          <a:xfrm>
            <a:off x="6990588" y="3721608"/>
            <a:ext cx="1691640" cy="274320"/>
          </a:xfrm>
          <a:prstGeom prst="rect">
            <a:avLst/>
          </a:prstGeom>
          <a:noFill/>
          <a:ln/>
        </p:spPr>
        <p:txBody>
          <a:bodyPr wrap="square" lIns="0" tIns="0" rIns="0" bIns="0" rtlCol="0" anchor="ctr"/>
          <a:lstStyle/>
          <a:p>
            <a:r>
              <a:rPr lang="en-US" b="1" dirty="0">
                <a:solidFill>
                  <a:srgbClr val="64748B"/>
                </a:solidFill>
                <a:latin typeface="Open Sans" pitchFamily="34" charset="0"/>
                <a:ea typeface="Open Sans" pitchFamily="34" charset="-122"/>
                <a:cs typeface="Open Sans" pitchFamily="34" charset="-120"/>
              </a:rPr>
              <a:t>Fully bilingual</a:t>
            </a:r>
          </a:p>
        </p:txBody>
      </p:sp>
      <p:sp>
        <p:nvSpPr>
          <p:cNvPr id="42" name="Text 33"/>
          <p:cNvSpPr/>
          <p:nvPr/>
        </p:nvSpPr>
        <p:spPr>
          <a:xfrm>
            <a:off x="457200" y="4334256"/>
            <a:ext cx="8229600" cy="274320"/>
          </a:xfrm>
          <a:prstGeom prst="rect">
            <a:avLst/>
          </a:prstGeom>
          <a:noFill/>
          <a:ln/>
        </p:spPr>
        <p:txBody>
          <a:bodyPr wrap="square" lIns="0" tIns="0" rIns="0" bIns="0" rtlCol="0" anchor="ctr"/>
          <a:lstStyle/>
          <a:p>
            <a:pPr marL="0" indent="0" algn="ctr">
              <a:buNone/>
            </a:pPr>
            <a:r>
              <a:rPr lang="en-US" sz="950" i="1" dirty="0">
                <a:solidFill>
                  <a:srgbClr val="64748B"/>
                </a:solidFill>
                <a:latin typeface="Open Sans" pitchFamily="34" charset="0"/>
                <a:ea typeface="Open Sans" pitchFamily="34" charset="-122"/>
                <a:cs typeface="Open Sans" pitchFamily="34" charset="-120"/>
              </a:rPr>
              <a:t>Offices in Dubai, Riyadh and Virginia, serving the GCC, Levant, North Africa and North America.</a:t>
            </a:r>
            <a:endParaRPr lang="en-US" sz="950" dirty="0"/>
          </a:p>
        </p:txBody>
      </p:sp>
      <p:sp>
        <p:nvSpPr>
          <p:cNvPr id="43" name="Shape 34"/>
          <p:cNvSpPr/>
          <p:nvPr/>
        </p:nvSpPr>
        <p:spPr>
          <a:xfrm>
            <a:off x="365760" y="4882896"/>
            <a:ext cx="1367028"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44" name="Text 35"/>
          <p:cNvSpPr/>
          <p:nvPr/>
        </p:nvSpPr>
        <p:spPr>
          <a:xfrm>
            <a:off x="365760" y="4882896"/>
            <a:ext cx="1367028"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AT A GLANCE</a:t>
            </a:r>
            <a:endParaRPr lang="en-US" sz="700" dirty="0"/>
          </a:p>
        </p:txBody>
      </p:sp>
      <p:sp>
        <p:nvSpPr>
          <p:cNvPr id="45" name="Text 36"/>
          <p:cNvSpPr/>
          <p:nvPr/>
        </p:nvSpPr>
        <p:spPr>
          <a:xfrm>
            <a:off x="1869948"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47" name="PageNumber">
            <a:extLst>
              <a:ext uri="{FF2B5EF4-FFF2-40B4-BE49-F238E27FC236}">
                <a16:creationId xmlns:a16="http://schemas.microsoft.com/office/drawing/2014/main" id="{2E3A9F61-C7A5-47F9-B646-42F3EC4BF1CE}"/>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WHAT WE DO</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One ecosystem of capability</a:t>
            </a:r>
            <a:endParaRPr lang="en-US" sz="2700" dirty="0"/>
          </a:p>
        </p:txBody>
      </p:sp>
      <p:sp>
        <p:nvSpPr>
          <p:cNvPr id="6" name="Shape 3"/>
          <p:cNvSpPr/>
          <p:nvPr/>
        </p:nvSpPr>
        <p:spPr>
          <a:xfrm>
            <a:off x="210312" y="12801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7" name="Shape 4"/>
          <p:cNvSpPr/>
          <p:nvPr/>
        </p:nvSpPr>
        <p:spPr>
          <a:xfrm>
            <a:off x="964692" y="1419080"/>
            <a:ext cx="548640" cy="548640"/>
          </a:xfrm>
          <a:prstGeom prst="ellipse">
            <a:avLst/>
          </a:prstGeom>
          <a:solidFill>
            <a:srgbClr val="5391D5"/>
          </a:solidFill>
          <a:ln w="12700">
            <a:solidFill>
              <a:srgbClr val="5391D5"/>
            </a:solidFill>
            <a:prstDash val="solid"/>
          </a:ln>
        </p:spPr>
        <p:txBody>
          <a:bodyPr/>
          <a:lstStyle/>
          <a:p>
            <a:endParaRPr lang="en-AE" dirty="0"/>
          </a:p>
        </p:txBody>
      </p:sp>
      <p:pic>
        <p:nvPicPr>
          <p:cNvPr id="8" name="Image 1" descr="/tmp/pf_15.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0996" y="1565384"/>
            <a:ext cx="256032" cy="256032"/>
          </a:xfrm>
          <a:prstGeom prst="rect">
            <a:avLst/>
          </a:prstGeom>
        </p:spPr>
      </p:pic>
      <p:sp>
        <p:nvSpPr>
          <p:cNvPr id="9" name="Text 5"/>
          <p:cNvSpPr/>
          <p:nvPr/>
        </p:nvSpPr>
        <p:spPr>
          <a:xfrm>
            <a:off x="301752" y="2066544"/>
            <a:ext cx="1874520" cy="274320"/>
          </a:xfrm>
          <a:prstGeom prst="rect">
            <a:avLst/>
          </a:prstGeom>
          <a:noFill/>
          <a:ln/>
        </p:spPr>
        <p:txBody>
          <a:bodyPr wrap="square" lIns="0" tIns="0" rIns="0" bIns="0" rtlCol="0" anchor="ctr"/>
          <a:lstStyle/>
          <a:p>
            <a:pPr marL="0" indent="0" algn="ctr">
              <a:buNone/>
            </a:pPr>
            <a:r>
              <a:rPr lang="en-US" sz="1600" b="1" dirty="0">
                <a:solidFill>
                  <a:srgbClr val="010131"/>
                </a:solidFill>
                <a:latin typeface="Open Sans" pitchFamily="34" charset="0"/>
                <a:ea typeface="Open Sans" pitchFamily="34" charset="-122"/>
                <a:cs typeface="Open Sans" pitchFamily="34" charset="-120"/>
              </a:rPr>
              <a:t>Training</a:t>
            </a:r>
            <a:endParaRPr lang="en-US" sz="1600" dirty="0"/>
          </a:p>
        </p:txBody>
      </p:sp>
      <p:sp>
        <p:nvSpPr>
          <p:cNvPr id="10" name="Text 6"/>
          <p:cNvSpPr/>
          <p:nvPr/>
        </p:nvSpPr>
        <p:spPr>
          <a:xfrm>
            <a:off x="338328" y="2351916"/>
            <a:ext cx="1801368" cy="347472"/>
          </a:xfrm>
          <a:prstGeom prst="rect">
            <a:avLst/>
          </a:prstGeom>
          <a:noFill/>
          <a:ln/>
        </p:spPr>
        <p:txBody>
          <a:bodyPr wrap="square" lIns="0" tIns="0" rIns="0" bIns="0" rtlCol="0" anchor="ctr"/>
          <a:lstStyle/>
          <a:p>
            <a:pPr marL="0" indent="0" algn="ctr">
              <a:buNone/>
            </a:pPr>
            <a:r>
              <a:rPr lang="en-US" sz="850" dirty="0">
                <a:solidFill>
                  <a:srgbClr val="64748B"/>
                </a:solidFill>
                <a:latin typeface="Open Sans" pitchFamily="34" charset="0"/>
                <a:ea typeface="Open Sans" pitchFamily="34" charset="-122"/>
                <a:cs typeface="Open Sans" pitchFamily="34" charset="-120"/>
              </a:rPr>
              <a:t>Public, in-house and virtual courses across seven verticals.</a:t>
            </a:r>
            <a:endParaRPr lang="en-US" sz="850" dirty="0"/>
          </a:p>
        </p:txBody>
      </p:sp>
      <p:sp>
        <p:nvSpPr>
          <p:cNvPr id="11" name="Shape 7"/>
          <p:cNvSpPr/>
          <p:nvPr/>
        </p:nvSpPr>
        <p:spPr>
          <a:xfrm>
            <a:off x="2432304" y="12801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2" name="Shape 8"/>
          <p:cNvSpPr/>
          <p:nvPr/>
        </p:nvSpPr>
        <p:spPr>
          <a:xfrm>
            <a:off x="3186684" y="1419080"/>
            <a:ext cx="548640" cy="548640"/>
          </a:xfrm>
          <a:prstGeom prst="ellipse">
            <a:avLst/>
          </a:prstGeom>
          <a:solidFill>
            <a:srgbClr val="1A3A6B"/>
          </a:solidFill>
          <a:ln w="12700">
            <a:solidFill>
              <a:srgbClr val="1A3A6B"/>
            </a:solidFill>
            <a:prstDash val="solid"/>
          </a:ln>
        </p:spPr>
        <p:txBody>
          <a:bodyPr/>
          <a:lstStyle/>
          <a:p>
            <a:endParaRPr lang="en-AE" dirty="0"/>
          </a:p>
        </p:txBody>
      </p:sp>
      <p:pic>
        <p:nvPicPr>
          <p:cNvPr id="13" name="Image 2" descr="/tmp/pf_16.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32988" y="1565384"/>
            <a:ext cx="256032" cy="256032"/>
          </a:xfrm>
          <a:prstGeom prst="rect">
            <a:avLst/>
          </a:prstGeom>
        </p:spPr>
      </p:pic>
      <p:sp>
        <p:nvSpPr>
          <p:cNvPr id="14" name="Text 9"/>
          <p:cNvSpPr/>
          <p:nvPr/>
        </p:nvSpPr>
        <p:spPr>
          <a:xfrm>
            <a:off x="2523744" y="2066544"/>
            <a:ext cx="1874520" cy="274320"/>
          </a:xfrm>
          <a:prstGeom prst="rect">
            <a:avLst/>
          </a:prstGeom>
          <a:noFill/>
          <a:ln/>
        </p:spPr>
        <p:txBody>
          <a:bodyPr wrap="square" lIns="0" tIns="0" rIns="0" bIns="0" rtlCol="0" anchor="ctr"/>
          <a:lstStyle/>
          <a:p>
            <a:pPr marL="0" indent="0" algn="ctr">
              <a:buNone/>
            </a:pPr>
            <a:r>
              <a:rPr lang="en-US" sz="1600" b="1" dirty="0">
                <a:solidFill>
                  <a:srgbClr val="010131"/>
                </a:solidFill>
                <a:latin typeface="Open Sans" pitchFamily="34" charset="0"/>
                <a:ea typeface="Open Sans" pitchFamily="34" charset="-122"/>
                <a:cs typeface="Open Sans" pitchFamily="34" charset="-120"/>
              </a:rPr>
              <a:t>Certified Courses</a:t>
            </a:r>
            <a:endParaRPr lang="en-US" sz="1600" dirty="0"/>
          </a:p>
        </p:txBody>
      </p:sp>
      <p:sp>
        <p:nvSpPr>
          <p:cNvPr id="15" name="Text 10"/>
          <p:cNvSpPr/>
          <p:nvPr/>
        </p:nvSpPr>
        <p:spPr>
          <a:xfrm>
            <a:off x="2560320" y="2351916"/>
            <a:ext cx="1801368" cy="347472"/>
          </a:xfrm>
          <a:prstGeom prst="rect">
            <a:avLst/>
          </a:prstGeom>
          <a:noFill/>
          <a:ln/>
        </p:spPr>
        <p:txBody>
          <a:bodyPr wrap="square" lIns="0" tIns="0" rIns="0" bIns="0" rtlCol="0" anchor="ctr"/>
          <a:lstStyle/>
          <a:p>
            <a:pPr marL="0" indent="0" algn="ctr">
              <a:buNone/>
            </a:pPr>
            <a:r>
              <a:rPr lang="en-US" sz="850" dirty="0">
                <a:solidFill>
                  <a:srgbClr val="64748B"/>
                </a:solidFill>
                <a:latin typeface="Open Sans" pitchFamily="34" charset="0"/>
                <a:ea typeface="Open Sans" pitchFamily="34" charset="-122"/>
                <a:cs typeface="Open Sans" pitchFamily="34" charset="-120"/>
              </a:rPr>
              <a:t>Exam preparation for globally recognized credentials.</a:t>
            </a:r>
            <a:endParaRPr lang="en-US" sz="850" dirty="0"/>
          </a:p>
        </p:txBody>
      </p:sp>
      <p:sp>
        <p:nvSpPr>
          <p:cNvPr id="16" name="Shape 11"/>
          <p:cNvSpPr/>
          <p:nvPr/>
        </p:nvSpPr>
        <p:spPr>
          <a:xfrm>
            <a:off x="4654296" y="12801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7" name="Shape 12"/>
          <p:cNvSpPr/>
          <p:nvPr/>
        </p:nvSpPr>
        <p:spPr>
          <a:xfrm>
            <a:off x="5408676" y="1419080"/>
            <a:ext cx="548640" cy="548640"/>
          </a:xfrm>
          <a:prstGeom prst="ellipse">
            <a:avLst/>
          </a:prstGeom>
          <a:solidFill>
            <a:srgbClr val="5391D5"/>
          </a:solidFill>
          <a:ln w="12700">
            <a:solidFill>
              <a:srgbClr val="5391D5"/>
            </a:solidFill>
            <a:prstDash val="solid"/>
          </a:ln>
        </p:spPr>
        <p:txBody>
          <a:bodyPr/>
          <a:lstStyle/>
          <a:p>
            <a:endParaRPr lang="en-AE" dirty="0"/>
          </a:p>
        </p:txBody>
      </p:sp>
      <p:pic>
        <p:nvPicPr>
          <p:cNvPr id="18" name="Image 3" descr="/tmp/pf_17.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54980" y="1565384"/>
            <a:ext cx="256032" cy="256032"/>
          </a:xfrm>
          <a:prstGeom prst="rect">
            <a:avLst/>
          </a:prstGeom>
        </p:spPr>
      </p:pic>
      <p:sp>
        <p:nvSpPr>
          <p:cNvPr id="19" name="Text 13"/>
          <p:cNvSpPr/>
          <p:nvPr/>
        </p:nvSpPr>
        <p:spPr>
          <a:xfrm>
            <a:off x="4745736" y="2066544"/>
            <a:ext cx="1874520" cy="274320"/>
          </a:xfrm>
          <a:prstGeom prst="rect">
            <a:avLst/>
          </a:prstGeom>
          <a:noFill/>
          <a:ln/>
        </p:spPr>
        <p:txBody>
          <a:bodyPr wrap="square" lIns="0" tIns="0" rIns="0" bIns="0" rtlCol="0" anchor="ctr"/>
          <a:lstStyle/>
          <a:p>
            <a:pPr marL="0" indent="0" algn="ctr">
              <a:buNone/>
            </a:pPr>
            <a:r>
              <a:rPr lang="en-US" sz="1600" b="1" dirty="0">
                <a:solidFill>
                  <a:srgbClr val="010131"/>
                </a:solidFill>
                <a:latin typeface="Open Sans" pitchFamily="34" charset="0"/>
                <a:ea typeface="Open Sans" pitchFamily="34" charset="-122"/>
                <a:cs typeface="Open Sans" pitchFamily="34" charset="-120"/>
              </a:rPr>
              <a:t>Consulting</a:t>
            </a:r>
            <a:endParaRPr lang="en-US" sz="1600" dirty="0"/>
          </a:p>
        </p:txBody>
      </p:sp>
      <p:sp>
        <p:nvSpPr>
          <p:cNvPr id="20" name="Text 14"/>
          <p:cNvSpPr/>
          <p:nvPr/>
        </p:nvSpPr>
        <p:spPr>
          <a:xfrm>
            <a:off x="4782312" y="2351916"/>
            <a:ext cx="1801368" cy="347472"/>
          </a:xfrm>
          <a:prstGeom prst="rect">
            <a:avLst/>
          </a:prstGeom>
          <a:noFill/>
          <a:ln/>
        </p:spPr>
        <p:txBody>
          <a:bodyPr wrap="square" lIns="0" tIns="0" rIns="0" bIns="0" rtlCol="0" anchor="ctr"/>
          <a:lstStyle/>
          <a:p>
            <a:pPr marL="0" indent="0" algn="ctr">
              <a:buNone/>
            </a:pPr>
            <a:r>
              <a:rPr lang="en-US" sz="850" dirty="0">
                <a:solidFill>
                  <a:srgbClr val="64748B"/>
                </a:solidFill>
                <a:latin typeface="Open Sans" pitchFamily="34" charset="0"/>
                <a:ea typeface="Open Sans" pitchFamily="34" charset="-122"/>
                <a:cs typeface="Open Sans" pitchFamily="34" charset="-120"/>
              </a:rPr>
              <a:t>Advisory across finance, data and strategy.</a:t>
            </a:r>
            <a:endParaRPr lang="en-US" sz="850" dirty="0"/>
          </a:p>
        </p:txBody>
      </p:sp>
      <p:sp>
        <p:nvSpPr>
          <p:cNvPr id="21" name="Shape 15"/>
          <p:cNvSpPr/>
          <p:nvPr/>
        </p:nvSpPr>
        <p:spPr>
          <a:xfrm>
            <a:off x="6876288" y="12801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2" name="Shape 16"/>
          <p:cNvSpPr/>
          <p:nvPr/>
        </p:nvSpPr>
        <p:spPr>
          <a:xfrm>
            <a:off x="7630668" y="1419080"/>
            <a:ext cx="548640" cy="548640"/>
          </a:xfrm>
          <a:prstGeom prst="ellipse">
            <a:avLst/>
          </a:prstGeom>
          <a:solidFill>
            <a:srgbClr val="1A3A6B"/>
          </a:solidFill>
          <a:ln w="12700">
            <a:solidFill>
              <a:srgbClr val="1A3A6B"/>
            </a:solidFill>
            <a:prstDash val="solid"/>
          </a:ln>
        </p:spPr>
        <p:txBody>
          <a:bodyPr/>
          <a:lstStyle/>
          <a:p>
            <a:endParaRPr lang="en-AE" dirty="0"/>
          </a:p>
        </p:txBody>
      </p:sp>
      <p:pic>
        <p:nvPicPr>
          <p:cNvPr id="23" name="Image 4" descr="/tmp/pf_18.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776972" y="1565384"/>
            <a:ext cx="256032" cy="256032"/>
          </a:xfrm>
          <a:prstGeom prst="rect">
            <a:avLst/>
          </a:prstGeom>
        </p:spPr>
      </p:pic>
      <p:sp>
        <p:nvSpPr>
          <p:cNvPr id="24" name="Text 17"/>
          <p:cNvSpPr/>
          <p:nvPr/>
        </p:nvSpPr>
        <p:spPr>
          <a:xfrm>
            <a:off x="6967728" y="2066544"/>
            <a:ext cx="1874520" cy="274320"/>
          </a:xfrm>
          <a:prstGeom prst="rect">
            <a:avLst/>
          </a:prstGeom>
          <a:noFill/>
          <a:ln/>
        </p:spPr>
        <p:txBody>
          <a:bodyPr wrap="square" lIns="0" tIns="0" rIns="0" bIns="0" rtlCol="0" anchor="ctr"/>
          <a:lstStyle/>
          <a:p>
            <a:pPr marL="0" indent="0" algn="ctr">
              <a:buNone/>
            </a:pPr>
            <a:r>
              <a:rPr lang="en-US" sz="1600" b="1" dirty="0">
                <a:solidFill>
                  <a:srgbClr val="010131"/>
                </a:solidFill>
                <a:latin typeface="Open Sans" pitchFamily="34" charset="0"/>
                <a:ea typeface="Open Sans" pitchFamily="34" charset="-122"/>
                <a:cs typeface="Open Sans" pitchFamily="34" charset="-120"/>
              </a:rPr>
              <a:t>Caliber Platform</a:t>
            </a:r>
            <a:endParaRPr lang="en-US" sz="1600" dirty="0"/>
          </a:p>
        </p:txBody>
      </p:sp>
      <p:sp>
        <p:nvSpPr>
          <p:cNvPr id="25" name="Text 18"/>
          <p:cNvSpPr/>
          <p:nvPr/>
        </p:nvSpPr>
        <p:spPr>
          <a:xfrm>
            <a:off x="7004304" y="2351916"/>
            <a:ext cx="1801368" cy="347472"/>
          </a:xfrm>
          <a:prstGeom prst="rect">
            <a:avLst/>
          </a:prstGeom>
          <a:noFill/>
          <a:ln/>
        </p:spPr>
        <p:txBody>
          <a:bodyPr wrap="square" lIns="0" tIns="0" rIns="0" bIns="0" rtlCol="0" anchor="ctr"/>
          <a:lstStyle/>
          <a:p>
            <a:pPr marL="0" indent="0" algn="ctr">
              <a:buNone/>
            </a:pPr>
            <a:r>
              <a:rPr lang="en-US" sz="850" dirty="0">
                <a:solidFill>
                  <a:srgbClr val="64748B"/>
                </a:solidFill>
                <a:latin typeface="Open Sans" pitchFamily="34" charset="0"/>
                <a:ea typeface="Open Sans" pitchFamily="34" charset="-122"/>
                <a:cs typeface="Open Sans" pitchFamily="34" charset="-120"/>
              </a:rPr>
              <a:t>The bilingual Talent Intelligence Platform.</a:t>
            </a:r>
            <a:endParaRPr lang="en-US" sz="850" dirty="0"/>
          </a:p>
        </p:txBody>
      </p:sp>
      <p:sp>
        <p:nvSpPr>
          <p:cNvPr id="26" name="Shape 19"/>
          <p:cNvSpPr/>
          <p:nvPr/>
        </p:nvSpPr>
        <p:spPr>
          <a:xfrm>
            <a:off x="210312" y="28803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7" name="Shape 20"/>
          <p:cNvSpPr/>
          <p:nvPr/>
        </p:nvSpPr>
        <p:spPr>
          <a:xfrm>
            <a:off x="964692" y="3019280"/>
            <a:ext cx="548640" cy="548640"/>
          </a:xfrm>
          <a:prstGeom prst="ellipse">
            <a:avLst/>
          </a:prstGeom>
          <a:solidFill>
            <a:srgbClr val="5391D5"/>
          </a:solidFill>
          <a:ln w="12700">
            <a:solidFill>
              <a:srgbClr val="5391D5"/>
            </a:solidFill>
            <a:prstDash val="solid"/>
          </a:ln>
        </p:spPr>
        <p:txBody>
          <a:bodyPr/>
          <a:lstStyle/>
          <a:p>
            <a:endParaRPr lang="en-AE" dirty="0"/>
          </a:p>
        </p:txBody>
      </p:sp>
      <p:pic>
        <p:nvPicPr>
          <p:cNvPr id="28" name="Image 5" descr="/tmp/pf_19.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10996" y="3165584"/>
            <a:ext cx="256032" cy="256032"/>
          </a:xfrm>
          <a:prstGeom prst="rect">
            <a:avLst/>
          </a:prstGeom>
        </p:spPr>
      </p:pic>
      <p:sp>
        <p:nvSpPr>
          <p:cNvPr id="29" name="Text 21"/>
          <p:cNvSpPr/>
          <p:nvPr/>
        </p:nvSpPr>
        <p:spPr>
          <a:xfrm>
            <a:off x="301752" y="3666744"/>
            <a:ext cx="1874520" cy="274320"/>
          </a:xfrm>
          <a:prstGeom prst="rect">
            <a:avLst/>
          </a:prstGeom>
          <a:noFill/>
          <a:ln/>
        </p:spPr>
        <p:txBody>
          <a:bodyPr wrap="square" lIns="0" tIns="0" rIns="0" bIns="0" rtlCol="0" anchor="ctr"/>
          <a:lstStyle/>
          <a:p>
            <a:pPr algn="ctr"/>
            <a:r>
              <a:rPr lang="en-US" sz="1600" b="1" dirty="0">
                <a:solidFill>
                  <a:srgbClr val="010131"/>
                </a:solidFill>
                <a:latin typeface="Open Sans" pitchFamily="34" charset="0"/>
                <a:ea typeface="Open Sans" pitchFamily="34" charset="-122"/>
                <a:cs typeface="Open Sans" pitchFamily="34" charset="-120"/>
              </a:rPr>
              <a:t>V-Learn</a:t>
            </a:r>
          </a:p>
        </p:txBody>
      </p:sp>
      <p:sp>
        <p:nvSpPr>
          <p:cNvPr id="30" name="Text 22"/>
          <p:cNvSpPr/>
          <p:nvPr/>
        </p:nvSpPr>
        <p:spPr>
          <a:xfrm>
            <a:off x="338328" y="3961896"/>
            <a:ext cx="1801368" cy="347472"/>
          </a:xfrm>
          <a:prstGeom prst="rect">
            <a:avLst/>
          </a:prstGeom>
          <a:noFill/>
          <a:ln/>
        </p:spPr>
        <p:txBody>
          <a:bodyPr wrap="square" lIns="0" tIns="0" rIns="0" bIns="0" rtlCol="0" anchor="ctr"/>
          <a:lstStyle/>
          <a:p>
            <a:pPr marL="0" indent="0" algn="ctr">
              <a:buNone/>
            </a:pPr>
            <a:r>
              <a:rPr lang="en-US" sz="850" dirty="0">
                <a:solidFill>
                  <a:srgbClr val="64748B"/>
                </a:solidFill>
                <a:latin typeface="Open Sans" pitchFamily="34" charset="0"/>
                <a:ea typeface="Open Sans" pitchFamily="34" charset="-122"/>
                <a:cs typeface="Open Sans" pitchFamily="34" charset="-120"/>
              </a:rPr>
              <a:t>Custom eLearning content development.</a:t>
            </a:r>
            <a:endParaRPr lang="en-US" sz="850" dirty="0"/>
          </a:p>
        </p:txBody>
      </p:sp>
      <p:sp>
        <p:nvSpPr>
          <p:cNvPr id="31" name="Shape 23"/>
          <p:cNvSpPr/>
          <p:nvPr/>
        </p:nvSpPr>
        <p:spPr>
          <a:xfrm>
            <a:off x="2432304" y="28803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32" name="Shape 24"/>
          <p:cNvSpPr/>
          <p:nvPr/>
        </p:nvSpPr>
        <p:spPr>
          <a:xfrm>
            <a:off x="3186684" y="3019280"/>
            <a:ext cx="548640" cy="548640"/>
          </a:xfrm>
          <a:prstGeom prst="ellipse">
            <a:avLst/>
          </a:prstGeom>
          <a:solidFill>
            <a:srgbClr val="1A3A6B"/>
          </a:solidFill>
          <a:ln w="12700">
            <a:solidFill>
              <a:srgbClr val="1A3A6B"/>
            </a:solidFill>
            <a:prstDash val="solid"/>
          </a:ln>
        </p:spPr>
        <p:txBody>
          <a:bodyPr/>
          <a:lstStyle/>
          <a:p>
            <a:endParaRPr lang="en-AE" dirty="0"/>
          </a:p>
        </p:txBody>
      </p:sp>
      <p:pic>
        <p:nvPicPr>
          <p:cNvPr id="33" name="Image 6" descr="/tmp/pf_20.sv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332988" y="3165584"/>
            <a:ext cx="256032" cy="256032"/>
          </a:xfrm>
          <a:prstGeom prst="rect">
            <a:avLst/>
          </a:prstGeom>
        </p:spPr>
      </p:pic>
      <p:sp>
        <p:nvSpPr>
          <p:cNvPr id="34" name="Text 25"/>
          <p:cNvSpPr/>
          <p:nvPr/>
        </p:nvSpPr>
        <p:spPr>
          <a:xfrm>
            <a:off x="2523744" y="3666744"/>
            <a:ext cx="1874520" cy="274320"/>
          </a:xfrm>
          <a:prstGeom prst="rect">
            <a:avLst/>
          </a:prstGeom>
          <a:noFill/>
          <a:ln/>
        </p:spPr>
        <p:txBody>
          <a:bodyPr wrap="square" lIns="0" tIns="0" rIns="0" bIns="0" rtlCol="0" anchor="ctr"/>
          <a:lstStyle/>
          <a:p>
            <a:pPr algn="ctr"/>
            <a:r>
              <a:rPr lang="en-US" sz="1600" b="1" dirty="0">
                <a:solidFill>
                  <a:srgbClr val="010131"/>
                </a:solidFill>
                <a:latin typeface="Open Sans" pitchFamily="34" charset="0"/>
                <a:ea typeface="Open Sans" pitchFamily="34" charset="-122"/>
                <a:cs typeface="Open Sans" pitchFamily="34" charset="-120"/>
              </a:rPr>
              <a:t>V-Digital</a:t>
            </a:r>
          </a:p>
        </p:txBody>
      </p:sp>
      <p:sp>
        <p:nvSpPr>
          <p:cNvPr id="35" name="Text 26"/>
          <p:cNvSpPr/>
          <p:nvPr/>
        </p:nvSpPr>
        <p:spPr>
          <a:xfrm>
            <a:off x="2560320" y="3961896"/>
            <a:ext cx="1801368" cy="347472"/>
          </a:xfrm>
          <a:prstGeom prst="rect">
            <a:avLst/>
          </a:prstGeom>
          <a:noFill/>
          <a:ln/>
        </p:spPr>
        <p:txBody>
          <a:bodyPr wrap="square" lIns="0" tIns="0" rIns="0" bIns="0" rtlCol="0" anchor="ctr"/>
          <a:lstStyle/>
          <a:p>
            <a:pPr marL="0" indent="0" algn="ctr">
              <a:buNone/>
            </a:pPr>
            <a:r>
              <a:rPr lang="en-US" sz="850" dirty="0">
                <a:solidFill>
                  <a:srgbClr val="64748B"/>
                </a:solidFill>
                <a:latin typeface="Open Sans" pitchFamily="34" charset="0"/>
                <a:ea typeface="Open Sans" pitchFamily="34" charset="-122"/>
                <a:cs typeface="Open Sans" pitchFamily="34" charset="-120"/>
              </a:rPr>
              <a:t>Digital learning and experience solutions.</a:t>
            </a:r>
            <a:endParaRPr lang="en-US" sz="850" dirty="0"/>
          </a:p>
        </p:txBody>
      </p:sp>
      <p:sp>
        <p:nvSpPr>
          <p:cNvPr id="36" name="Shape 27"/>
          <p:cNvSpPr/>
          <p:nvPr/>
        </p:nvSpPr>
        <p:spPr>
          <a:xfrm>
            <a:off x="4654296" y="28803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37" name="Shape 28"/>
          <p:cNvSpPr/>
          <p:nvPr/>
        </p:nvSpPr>
        <p:spPr>
          <a:xfrm>
            <a:off x="5408676" y="3019280"/>
            <a:ext cx="548640" cy="548640"/>
          </a:xfrm>
          <a:prstGeom prst="ellipse">
            <a:avLst/>
          </a:prstGeom>
          <a:solidFill>
            <a:srgbClr val="5391D5"/>
          </a:solidFill>
          <a:ln w="12700">
            <a:solidFill>
              <a:srgbClr val="5391D5"/>
            </a:solidFill>
            <a:prstDash val="solid"/>
          </a:ln>
        </p:spPr>
        <p:txBody>
          <a:bodyPr/>
          <a:lstStyle/>
          <a:p>
            <a:endParaRPr lang="en-AE" dirty="0"/>
          </a:p>
        </p:txBody>
      </p:sp>
      <p:pic>
        <p:nvPicPr>
          <p:cNvPr id="38" name="Image 7" descr="/tmp/pf_21.sv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54980" y="3165584"/>
            <a:ext cx="256032" cy="256032"/>
          </a:xfrm>
          <a:prstGeom prst="rect">
            <a:avLst/>
          </a:prstGeom>
        </p:spPr>
      </p:pic>
      <p:sp>
        <p:nvSpPr>
          <p:cNvPr id="39" name="Text 29"/>
          <p:cNvSpPr/>
          <p:nvPr/>
        </p:nvSpPr>
        <p:spPr>
          <a:xfrm>
            <a:off x="4745736" y="3666744"/>
            <a:ext cx="1874520" cy="274320"/>
          </a:xfrm>
          <a:prstGeom prst="rect">
            <a:avLst/>
          </a:prstGeom>
          <a:noFill/>
          <a:ln/>
        </p:spPr>
        <p:txBody>
          <a:bodyPr wrap="square" lIns="0" tIns="0" rIns="0" bIns="0" rtlCol="0" anchor="ctr"/>
          <a:lstStyle/>
          <a:p>
            <a:pPr algn="ctr"/>
            <a:r>
              <a:rPr lang="en-US" sz="1600" b="1" dirty="0">
                <a:solidFill>
                  <a:srgbClr val="010131"/>
                </a:solidFill>
                <a:latin typeface="Open Sans" pitchFamily="34" charset="0"/>
                <a:ea typeface="Open Sans" pitchFamily="34" charset="-122"/>
                <a:cs typeface="Open Sans" pitchFamily="34" charset="-120"/>
              </a:rPr>
              <a:t>Coaching &amp; Assessments</a:t>
            </a:r>
          </a:p>
        </p:txBody>
      </p:sp>
      <p:sp>
        <p:nvSpPr>
          <p:cNvPr id="40" name="Text 30"/>
          <p:cNvSpPr/>
          <p:nvPr/>
        </p:nvSpPr>
        <p:spPr>
          <a:xfrm>
            <a:off x="4818888" y="4004568"/>
            <a:ext cx="1801368" cy="347472"/>
          </a:xfrm>
          <a:prstGeom prst="rect">
            <a:avLst/>
          </a:prstGeom>
          <a:noFill/>
          <a:ln/>
        </p:spPr>
        <p:txBody>
          <a:bodyPr wrap="square" lIns="0" tIns="0" rIns="0" bIns="0" rtlCol="0" anchor="ctr"/>
          <a:lstStyle/>
          <a:p>
            <a:pPr marL="0" indent="0" algn="ctr">
              <a:buNone/>
            </a:pPr>
            <a:r>
              <a:rPr lang="en-US" sz="850" dirty="0">
                <a:solidFill>
                  <a:srgbClr val="64748B"/>
                </a:solidFill>
                <a:latin typeface="Open Sans" pitchFamily="34" charset="0"/>
                <a:ea typeface="Open Sans" pitchFamily="34" charset="-122"/>
                <a:cs typeface="Open Sans" pitchFamily="34" charset="-120"/>
              </a:rPr>
              <a:t>V-Coaching, psychometric and EI assessments.</a:t>
            </a:r>
            <a:endParaRPr lang="en-US" sz="850" dirty="0"/>
          </a:p>
        </p:txBody>
      </p:sp>
      <p:sp>
        <p:nvSpPr>
          <p:cNvPr id="41" name="Shape 31"/>
          <p:cNvSpPr/>
          <p:nvPr/>
        </p:nvSpPr>
        <p:spPr>
          <a:xfrm>
            <a:off x="6876288" y="28803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42" name="Shape 32"/>
          <p:cNvSpPr/>
          <p:nvPr/>
        </p:nvSpPr>
        <p:spPr>
          <a:xfrm>
            <a:off x="7630668" y="3019280"/>
            <a:ext cx="548640" cy="548640"/>
          </a:xfrm>
          <a:prstGeom prst="ellipse">
            <a:avLst/>
          </a:prstGeom>
          <a:solidFill>
            <a:srgbClr val="1A3A6B"/>
          </a:solidFill>
          <a:ln w="12700">
            <a:solidFill>
              <a:srgbClr val="1A3A6B"/>
            </a:solidFill>
            <a:prstDash val="solid"/>
          </a:ln>
        </p:spPr>
        <p:txBody>
          <a:bodyPr/>
          <a:lstStyle/>
          <a:p>
            <a:endParaRPr lang="en-AE" dirty="0"/>
          </a:p>
        </p:txBody>
      </p:sp>
      <p:pic>
        <p:nvPicPr>
          <p:cNvPr id="43" name="Image 8" descr="/tmp/pf_22.sv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776972" y="3165584"/>
            <a:ext cx="256032" cy="256032"/>
          </a:xfrm>
          <a:prstGeom prst="rect">
            <a:avLst/>
          </a:prstGeom>
        </p:spPr>
      </p:pic>
      <p:sp>
        <p:nvSpPr>
          <p:cNvPr id="44" name="Text 33"/>
          <p:cNvSpPr/>
          <p:nvPr/>
        </p:nvSpPr>
        <p:spPr>
          <a:xfrm>
            <a:off x="6967728" y="3666744"/>
            <a:ext cx="1874520" cy="274320"/>
          </a:xfrm>
          <a:prstGeom prst="rect">
            <a:avLst/>
          </a:prstGeom>
          <a:noFill/>
          <a:ln/>
        </p:spPr>
        <p:txBody>
          <a:bodyPr wrap="square" lIns="0" tIns="0" rIns="0" bIns="0" rtlCol="0" anchor="ctr"/>
          <a:lstStyle/>
          <a:p>
            <a:pPr algn="ctr"/>
            <a:r>
              <a:rPr lang="en-US" sz="1600" b="1" dirty="0">
                <a:solidFill>
                  <a:srgbClr val="010131"/>
                </a:solidFill>
                <a:latin typeface="Open Sans" pitchFamily="34" charset="0"/>
                <a:ea typeface="Open Sans" pitchFamily="34" charset="-122"/>
                <a:cs typeface="Open Sans" pitchFamily="34" charset="-120"/>
              </a:rPr>
              <a:t>V-Tax</a:t>
            </a:r>
          </a:p>
        </p:txBody>
      </p:sp>
      <p:sp>
        <p:nvSpPr>
          <p:cNvPr id="45" name="Text 34"/>
          <p:cNvSpPr/>
          <p:nvPr/>
        </p:nvSpPr>
        <p:spPr>
          <a:xfrm>
            <a:off x="7004304" y="3961896"/>
            <a:ext cx="1801368" cy="347472"/>
          </a:xfrm>
          <a:prstGeom prst="rect">
            <a:avLst/>
          </a:prstGeom>
          <a:noFill/>
          <a:ln/>
        </p:spPr>
        <p:txBody>
          <a:bodyPr wrap="square" lIns="0" tIns="0" rIns="0" bIns="0" rtlCol="0" anchor="ctr"/>
          <a:lstStyle/>
          <a:p>
            <a:pPr marL="0" indent="0" algn="ctr">
              <a:buNone/>
            </a:pPr>
            <a:r>
              <a:rPr lang="en-US" sz="850" dirty="0">
                <a:solidFill>
                  <a:srgbClr val="64748B"/>
                </a:solidFill>
                <a:latin typeface="Open Sans" pitchFamily="34" charset="0"/>
                <a:ea typeface="Open Sans" pitchFamily="34" charset="-122"/>
                <a:cs typeface="Open Sans" pitchFamily="34" charset="-120"/>
              </a:rPr>
              <a:t>UAE tax advisory subsidiary.</a:t>
            </a:r>
            <a:endParaRPr lang="en-US" sz="850" dirty="0"/>
          </a:p>
        </p:txBody>
      </p:sp>
      <p:sp>
        <p:nvSpPr>
          <p:cNvPr id="46" name="Shape 35"/>
          <p:cNvSpPr/>
          <p:nvPr/>
        </p:nvSpPr>
        <p:spPr>
          <a:xfrm>
            <a:off x="365760" y="4882896"/>
            <a:ext cx="1271016"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47" name="Text 36"/>
          <p:cNvSpPr/>
          <p:nvPr/>
        </p:nvSpPr>
        <p:spPr>
          <a:xfrm>
            <a:off x="365760" y="4882896"/>
            <a:ext cx="1271016"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WHAT WE DO</a:t>
            </a:r>
            <a:endParaRPr lang="en-US" sz="700" dirty="0"/>
          </a:p>
        </p:txBody>
      </p:sp>
      <p:sp>
        <p:nvSpPr>
          <p:cNvPr id="48" name="Text 37"/>
          <p:cNvSpPr/>
          <p:nvPr/>
        </p:nvSpPr>
        <p:spPr>
          <a:xfrm>
            <a:off x="1773936"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50" name="PageNumber">
            <a:extLst>
              <a:ext uri="{FF2B5EF4-FFF2-40B4-BE49-F238E27FC236}">
                <a16:creationId xmlns:a16="http://schemas.microsoft.com/office/drawing/2014/main" id="{CDF720AE-855C-4E32-9948-6424167BA6B2}"/>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THE VIFM ECOSYSTEM</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Everything connects, one partner</a:t>
            </a:r>
            <a:endParaRPr lang="en-US" sz="2700" dirty="0"/>
          </a:p>
        </p:txBody>
      </p:sp>
      <p:sp>
        <p:nvSpPr>
          <p:cNvPr id="6" name="Shape 3"/>
          <p:cNvSpPr/>
          <p:nvPr/>
        </p:nvSpPr>
        <p:spPr>
          <a:xfrm>
            <a:off x="4572000" y="1600200"/>
            <a:ext cx="914" cy="1325880"/>
          </a:xfrm>
          <a:prstGeom prst="line">
            <a:avLst/>
          </a:prstGeom>
          <a:noFill/>
          <a:ln w="15875">
            <a:solidFill>
              <a:srgbClr val="A8C4E5"/>
            </a:solidFill>
            <a:prstDash val="solid"/>
          </a:ln>
        </p:spPr>
        <p:txBody>
          <a:bodyPr/>
          <a:lstStyle/>
          <a:p>
            <a:endParaRPr lang="en-AE" dirty="0"/>
          </a:p>
        </p:txBody>
      </p:sp>
      <p:sp>
        <p:nvSpPr>
          <p:cNvPr id="7" name="Shape 4"/>
          <p:cNvSpPr/>
          <p:nvPr/>
        </p:nvSpPr>
        <p:spPr>
          <a:xfrm flipV="1">
            <a:off x="4572000" y="2263140"/>
            <a:ext cx="2138113" cy="662940"/>
          </a:xfrm>
          <a:prstGeom prst="line">
            <a:avLst/>
          </a:prstGeom>
          <a:noFill/>
          <a:ln w="15875">
            <a:solidFill>
              <a:srgbClr val="A8C4E5"/>
            </a:solidFill>
            <a:prstDash val="solid"/>
          </a:ln>
        </p:spPr>
        <p:txBody>
          <a:bodyPr/>
          <a:lstStyle/>
          <a:p>
            <a:endParaRPr lang="en-AE" dirty="0"/>
          </a:p>
        </p:txBody>
      </p:sp>
      <p:sp>
        <p:nvSpPr>
          <p:cNvPr id="8" name="Shape 5"/>
          <p:cNvSpPr/>
          <p:nvPr/>
        </p:nvSpPr>
        <p:spPr>
          <a:xfrm>
            <a:off x="4572000" y="2926080"/>
            <a:ext cx="2138113" cy="662940"/>
          </a:xfrm>
          <a:prstGeom prst="line">
            <a:avLst/>
          </a:prstGeom>
          <a:noFill/>
          <a:ln w="15875">
            <a:solidFill>
              <a:srgbClr val="A8C4E5"/>
            </a:solidFill>
            <a:prstDash val="solid"/>
          </a:ln>
        </p:spPr>
        <p:txBody>
          <a:bodyPr/>
          <a:lstStyle/>
          <a:p>
            <a:endParaRPr lang="en-AE" dirty="0"/>
          </a:p>
        </p:txBody>
      </p:sp>
      <p:sp>
        <p:nvSpPr>
          <p:cNvPr id="9" name="Shape 6"/>
          <p:cNvSpPr/>
          <p:nvPr/>
        </p:nvSpPr>
        <p:spPr>
          <a:xfrm>
            <a:off x="4572000" y="2926080"/>
            <a:ext cx="914" cy="1325880"/>
          </a:xfrm>
          <a:prstGeom prst="line">
            <a:avLst/>
          </a:prstGeom>
          <a:noFill/>
          <a:ln w="15875">
            <a:solidFill>
              <a:srgbClr val="A8C4E5"/>
            </a:solidFill>
            <a:prstDash val="solid"/>
          </a:ln>
        </p:spPr>
        <p:txBody>
          <a:bodyPr/>
          <a:lstStyle/>
          <a:p>
            <a:endParaRPr lang="en-AE" dirty="0"/>
          </a:p>
        </p:txBody>
      </p:sp>
      <p:sp>
        <p:nvSpPr>
          <p:cNvPr id="10" name="Shape 7"/>
          <p:cNvSpPr/>
          <p:nvPr/>
        </p:nvSpPr>
        <p:spPr>
          <a:xfrm flipV="1">
            <a:off x="2433887" y="2926080"/>
            <a:ext cx="2138113" cy="662940"/>
          </a:xfrm>
          <a:prstGeom prst="line">
            <a:avLst/>
          </a:prstGeom>
          <a:noFill/>
          <a:ln w="15875">
            <a:solidFill>
              <a:srgbClr val="A8C4E5"/>
            </a:solidFill>
            <a:prstDash val="solid"/>
          </a:ln>
        </p:spPr>
        <p:txBody>
          <a:bodyPr/>
          <a:lstStyle/>
          <a:p>
            <a:endParaRPr lang="en-AE" dirty="0"/>
          </a:p>
        </p:txBody>
      </p:sp>
      <p:sp>
        <p:nvSpPr>
          <p:cNvPr id="11" name="Shape 8"/>
          <p:cNvSpPr/>
          <p:nvPr/>
        </p:nvSpPr>
        <p:spPr>
          <a:xfrm>
            <a:off x="2433887" y="2263140"/>
            <a:ext cx="2138113" cy="662940"/>
          </a:xfrm>
          <a:prstGeom prst="line">
            <a:avLst/>
          </a:prstGeom>
          <a:noFill/>
          <a:ln w="15875">
            <a:solidFill>
              <a:srgbClr val="A8C4E5"/>
            </a:solidFill>
            <a:prstDash val="solid"/>
          </a:ln>
        </p:spPr>
        <p:txBody>
          <a:bodyPr/>
          <a:lstStyle/>
          <a:p>
            <a:endParaRPr lang="en-AE" dirty="0"/>
          </a:p>
        </p:txBody>
      </p:sp>
      <p:sp>
        <p:nvSpPr>
          <p:cNvPr id="12" name="Shape 9"/>
          <p:cNvSpPr/>
          <p:nvPr/>
        </p:nvSpPr>
        <p:spPr>
          <a:xfrm>
            <a:off x="3739896" y="1316736"/>
            <a:ext cx="1664208" cy="566928"/>
          </a:xfrm>
          <a:prstGeom prst="roundRect">
            <a:avLst>
              <a:gd name="adj" fmla="val 1451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3" name="Shape 10"/>
          <p:cNvSpPr/>
          <p:nvPr/>
        </p:nvSpPr>
        <p:spPr>
          <a:xfrm>
            <a:off x="3849624" y="1417320"/>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14" name="Image 1" descr="/tmp/pf_23.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41064" y="1508760"/>
            <a:ext cx="182880" cy="182880"/>
          </a:xfrm>
          <a:prstGeom prst="rect">
            <a:avLst/>
          </a:prstGeom>
        </p:spPr>
      </p:pic>
      <p:sp>
        <p:nvSpPr>
          <p:cNvPr id="15" name="Text 11"/>
          <p:cNvSpPr/>
          <p:nvPr/>
        </p:nvSpPr>
        <p:spPr>
          <a:xfrm>
            <a:off x="4288536" y="1316736"/>
            <a:ext cx="1042416" cy="566928"/>
          </a:xfrm>
          <a:prstGeom prst="rect">
            <a:avLst/>
          </a:prstGeom>
          <a:noFill/>
          <a:ln/>
        </p:spPr>
        <p:txBody>
          <a:bodyPr wrap="square" lIns="0" tIns="0" rIns="0" bIns="0" rtlCol="0" anchor="ctr"/>
          <a:lstStyle/>
          <a:p>
            <a:pPr marL="0" indent="0">
              <a:buNone/>
            </a:pPr>
            <a:r>
              <a:rPr lang="en-US" sz="1600" b="1" dirty="0">
                <a:solidFill>
                  <a:srgbClr val="010131"/>
                </a:solidFill>
                <a:latin typeface="Open Sans" pitchFamily="34" charset="0"/>
                <a:ea typeface="Open Sans" pitchFamily="34" charset="-122"/>
                <a:cs typeface="Open Sans" pitchFamily="34" charset="-120"/>
              </a:rPr>
              <a:t>Training</a:t>
            </a:r>
            <a:endParaRPr lang="en-US" sz="1600" dirty="0"/>
          </a:p>
        </p:txBody>
      </p:sp>
      <p:sp>
        <p:nvSpPr>
          <p:cNvPr id="16" name="Shape 12"/>
          <p:cNvSpPr/>
          <p:nvPr/>
        </p:nvSpPr>
        <p:spPr>
          <a:xfrm>
            <a:off x="5878009" y="1979676"/>
            <a:ext cx="1664208" cy="566928"/>
          </a:xfrm>
          <a:prstGeom prst="roundRect">
            <a:avLst>
              <a:gd name="adj" fmla="val 1451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7" name="Shape 13"/>
          <p:cNvSpPr/>
          <p:nvPr/>
        </p:nvSpPr>
        <p:spPr>
          <a:xfrm>
            <a:off x="5987737" y="2080260"/>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18" name="Image 2" descr="/tmp/pf_24.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79177" y="2171700"/>
            <a:ext cx="182880" cy="182880"/>
          </a:xfrm>
          <a:prstGeom prst="rect">
            <a:avLst/>
          </a:prstGeom>
        </p:spPr>
      </p:pic>
      <p:sp>
        <p:nvSpPr>
          <p:cNvPr id="19" name="Text 14"/>
          <p:cNvSpPr/>
          <p:nvPr/>
        </p:nvSpPr>
        <p:spPr>
          <a:xfrm>
            <a:off x="6426649" y="1979676"/>
            <a:ext cx="1115568" cy="566928"/>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Consulting</a:t>
            </a:r>
          </a:p>
        </p:txBody>
      </p:sp>
      <p:sp>
        <p:nvSpPr>
          <p:cNvPr id="20" name="Shape 15"/>
          <p:cNvSpPr/>
          <p:nvPr/>
        </p:nvSpPr>
        <p:spPr>
          <a:xfrm>
            <a:off x="5878009" y="3305556"/>
            <a:ext cx="1664208" cy="566928"/>
          </a:xfrm>
          <a:prstGeom prst="roundRect">
            <a:avLst>
              <a:gd name="adj" fmla="val 1451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1" name="Shape 16"/>
          <p:cNvSpPr/>
          <p:nvPr/>
        </p:nvSpPr>
        <p:spPr>
          <a:xfrm>
            <a:off x="5987737" y="3406140"/>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22" name="Image 3" descr="/tmp/pf_25.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79177" y="3497580"/>
            <a:ext cx="182880" cy="182880"/>
          </a:xfrm>
          <a:prstGeom prst="rect">
            <a:avLst/>
          </a:prstGeom>
        </p:spPr>
      </p:pic>
      <p:sp>
        <p:nvSpPr>
          <p:cNvPr id="23" name="Text 17"/>
          <p:cNvSpPr/>
          <p:nvPr/>
        </p:nvSpPr>
        <p:spPr>
          <a:xfrm>
            <a:off x="6426649" y="3305556"/>
            <a:ext cx="1042416" cy="566928"/>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Caliber</a:t>
            </a:r>
          </a:p>
        </p:txBody>
      </p:sp>
      <p:sp>
        <p:nvSpPr>
          <p:cNvPr id="24" name="Shape 18"/>
          <p:cNvSpPr/>
          <p:nvPr/>
        </p:nvSpPr>
        <p:spPr>
          <a:xfrm>
            <a:off x="3739896" y="3968496"/>
            <a:ext cx="1664208" cy="566928"/>
          </a:xfrm>
          <a:prstGeom prst="roundRect">
            <a:avLst>
              <a:gd name="adj" fmla="val 1451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5" name="Shape 19"/>
          <p:cNvSpPr/>
          <p:nvPr/>
        </p:nvSpPr>
        <p:spPr>
          <a:xfrm>
            <a:off x="3849624" y="4069080"/>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26" name="Image 4" descr="/tmp/pf_26.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941064" y="4160520"/>
            <a:ext cx="182880" cy="182880"/>
          </a:xfrm>
          <a:prstGeom prst="rect">
            <a:avLst/>
          </a:prstGeom>
        </p:spPr>
      </p:pic>
      <p:sp>
        <p:nvSpPr>
          <p:cNvPr id="27" name="Text 20"/>
          <p:cNvSpPr/>
          <p:nvPr/>
        </p:nvSpPr>
        <p:spPr>
          <a:xfrm>
            <a:off x="4288536" y="3968496"/>
            <a:ext cx="1042416" cy="566928"/>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Coaching</a:t>
            </a:r>
          </a:p>
        </p:txBody>
      </p:sp>
      <p:sp>
        <p:nvSpPr>
          <p:cNvPr id="28" name="Shape 21"/>
          <p:cNvSpPr/>
          <p:nvPr/>
        </p:nvSpPr>
        <p:spPr>
          <a:xfrm>
            <a:off x="1601783" y="3305556"/>
            <a:ext cx="1664208" cy="566928"/>
          </a:xfrm>
          <a:prstGeom prst="roundRect">
            <a:avLst>
              <a:gd name="adj" fmla="val 1451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9" name="Shape 22"/>
          <p:cNvSpPr/>
          <p:nvPr/>
        </p:nvSpPr>
        <p:spPr>
          <a:xfrm>
            <a:off x="1711511" y="3406140"/>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30" name="Image 5" descr="/tmp/pf_27.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802951" y="3497580"/>
            <a:ext cx="182880" cy="182880"/>
          </a:xfrm>
          <a:prstGeom prst="rect">
            <a:avLst/>
          </a:prstGeom>
        </p:spPr>
      </p:pic>
      <p:sp>
        <p:nvSpPr>
          <p:cNvPr id="31" name="Text 23"/>
          <p:cNvSpPr/>
          <p:nvPr/>
        </p:nvSpPr>
        <p:spPr>
          <a:xfrm>
            <a:off x="2150423" y="3305556"/>
            <a:ext cx="1042416" cy="566928"/>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Digital Learning</a:t>
            </a:r>
          </a:p>
        </p:txBody>
      </p:sp>
      <p:sp>
        <p:nvSpPr>
          <p:cNvPr id="32" name="Shape 24"/>
          <p:cNvSpPr/>
          <p:nvPr/>
        </p:nvSpPr>
        <p:spPr>
          <a:xfrm>
            <a:off x="1601783" y="1979676"/>
            <a:ext cx="1664208" cy="566928"/>
          </a:xfrm>
          <a:prstGeom prst="roundRect">
            <a:avLst>
              <a:gd name="adj" fmla="val 14516"/>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33" name="Shape 25"/>
          <p:cNvSpPr/>
          <p:nvPr/>
        </p:nvSpPr>
        <p:spPr>
          <a:xfrm>
            <a:off x="1711511" y="2080260"/>
            <a:ext cx="365760" cy="365760"/>
          </a:xfrm>
          <a:prstGeom prst="ellipse">
            <a:avLst/>
          </a:prstGeom>
          <a:solidFill>
            <a:srgbClr val="5391D5"/>
          </a:solidFill>
          <a:ln w="12700">
            <a:solidFill>
              <a:srgbClr val="5391D5"/>
            </a:solidFill>
            <a:prstDash val="solid"/>
          </a:ln>
        </p:spPr>
        <p:txBody>
          <a:bodyPr/>
          <a:lstStyle/>
          <a:p>
            <a:endParaRPr lang="en-AE" dirty="0"/>
          </a:p>
        </p:txBody>
      </p:sp>
      <p:pic>
        <p:nvPicPr>
          <p:cNvPr id="34" name="Image 6" descr="/tmp/pf_28.sv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02951" y="2171700"/>
            <a:ext cx="182880" cy="182880"/>
          </a:xfrm>
          <a:prstGeom prst="rect">
            <a:avLst/>
          </a:prstGeom>
        </p:spPr>
      </p:pic>
      <p:sp>
        <p:nvSpPr>
          <p:cNvPr id="35" name="Text 26"/>
          <p:cNvSpPr/>
          <p:nvPr/>
        </p:nvSpPr>
        <p:spPr>
          <a:xfrm>
            <a:off x="2150423" y="1979676"/>
            <a:ext cx="1042416" cy="566928"/>
          </a:xfrm>
          <a:prstGeom prst="rect">
            <a:avLst/>
          </a:prstGeom>
          <a:noFill/>
          <a:ln/>
        </p:spPr>
        <p:txBody>
          <a:bodyPr wrap="square" lIns="0" tIns="0" rIns="0" bIns="0" rtlCol="0" anchor="ctr"/>
          <a:lstStyle/>
          <a:p>
            <a:r>
              <a:rPr lang="en-US" sz="1600" b="1" dirty="0">
                <a:solidFill>
                  <a:srgbClr val="010131"/>
                </a:solidFill>
                <a:latin typeface="Open Sans" pitchFamily="34" charset="0"/>
                <a:ea typeface="Open Sans" pitchFamily="34" charset="-122"/>
                <a:cs typeface="Open Sans" pitchFamily="34" charset="-120"/>
              </a:rPr>
              <a:t>V-Tax</a:t>
            </a:r>
          </a:p>
        </p:txBody>
      </p:sp>
      <p:sp>
        <p:nvSpPr>
          <p:cNvPr id="36" name="Shape 27"/>
          <p:cNvSpPr/>
          <p:nvPr/>
        </p:nvSpPr>
        <p:spPr>
          <a:xfrm>
            <a:off x="3858768" y="2212848"/>
            <a:ext cx="1426464" cy="1426464"/>
          </a:xfrm>
          <a:prstGeom prst="ellipse">
            <a:avLst/>
          </a:prstGeom>
          <a:solidFill>
            <a:srgbClr val="010131"/>
          </a:solidFill>
          <a:ln w="25400">
            <a:solidFill>
              <a:srgbClr val="5391D5"/>
            </a:solidFill>
            <a:prstDash val="solid"/>
          </a:ln>
        </p:spPr>
        <p:txBody>
          <a:bodyPr/>
          <a:lstStyle/>
          <a:p>
            <a:endParaRPr lang="en-AE" dirty="0"/>
          </a:p>
        </p:txBody>
      </p:sp>
      <p:sp>
        <p:nvSpPr>
          <p:cNvPr id="37" name="Text 28"/>
          <p:cNvSpPr/>
          <p:nvPr/>
        </p:nvSpPr>
        <p:spPr>
          <a:xfrm>
            <a:off x="3858768" y="2596896"/>
            <a:ext cx="1426464" cy="384048"/>
          </a:xfrm>
          <a:prstGeom prst="rect">
            <a:avLst/>
          </a:prstGeom>
          <a:noFill/>
          <a:ln/>
        </p:spPr>
        <p:txBody>
          <a:bodyPr wrap="square" lIns="0" tIns="0" rIns="0" bIns="0" rtlCol="0" anchor="ctr"/>
          <a:lstStyle/>
          <a:p>
            <a:pPr marL="0" indent="0" algn="ctr">
              <a:buNone/>
            </a:pPr>
            <a:r>
              <a:rPr lang="en-US" sz="2200" b="1" dirty="0">
                <a:solidFill>
                  <a:srgbClr val="FFFFFF"/>
                </a:solidFill>
                <a:latin typeface="Open Sans" pitchFamily="34" charset="0"/>
                <a:ea typeface="Open Sans" pitchFamily="34" charset="-122"/>
                <a:cs typeface="Open Sans" pitchFamily="34" charset="-120"/>
              </a:rPr>
              <a:t>VIFM</a:t>
            </a:r>
            <a:endParaRPr lang="en-US" sz="2200" dirty="0"/>
          </a:p>
        </p:txBody>
      </p:sp>
      <p:sp>
        <p:nvSpPr>
          <p:cNvPr id="38" name="Text 29"/>
          <p:cNvSpPr/>
          <p:nvPr/>
        </p:nvSpPr>
        <p:spPr>
          <a:xfrm>
            <a:off x="3858768" y="3017520"/>
            <a:ext cx="1426464" cy="274320"/>
          </a:xfrm>
          <a:prstGeom prst="rect">
            <a:avLst/>
          </a:prstGeom>
          <a:noFill/>
          <a:ln/>
        </p:spPr>
        <p:txBody>
          <a:bodyPr wrap="square" lIns="0" tIns="0" rIns="0" bIns="0" rtlCol="0" anchor="ctr"/>
          <a:lstStyle/>
          <a:p>
            <a:pPr marL="0" indent="0" algn="ctr">
              <a:buNone/>
            </a:pPr>
            <a:r>
              <a:rPr lang="en-US" sz="900" dirty="0">
                <a:solidFill>
                  <a:srgbClr val="A8C4E5"/>
                </a:solidFill>
                <a:latin typeface="Open Sans" pitchFamily="34" charset="0"/>
                <a:ea typeface="Open Sans" pitchFamily="34" charset="-122"/>
                <a:cs typeface="Open Sans" pitchFamily="34" charset="-120"/>
              </a:rPr>
              <a:t>One partner</a:t>
            </a:r>
            <a:endParaRPr lang="en-US" sz="900" dirty="0"/>
          </a:p>
        </p:txBody>
      </p:sp>
      <p:sp>
        <p:nvSpPr>
          <p:cNvPr id="39" name="Shape 30"/>
          <p:cNvSpPr/>
          <p:nvPr/>
        </p:nvSpPr>
        <p:spPr>
          <a:xfrm>
            <a:off x="365760" y="4882896"/>
            <a:ext cx="1175004"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40" name="Text 31"/>
          <p:cNvSpPr/>
          <p:nvPr/>
        </p:nvSpPr>
        <p:spPr>
          <a:xfrm>
            <a:off x="365760" y="4882896"/>
            <a:ext cx="1175004"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ECOSYSTEM</a:t>
            </a:r>
            <a:endParaRPr lang="en-US" sz="700" dirty="0"/>
          </a:p>
        </p:txBody>
      </p:sp>
      <p:sp>
        <p:nvSpPr>
          <p:cNvPr id="41" name="Text 32"/>
          <p:cNvSpPr/>
          <p:nvPr/>
        </p:nvSpPr>
        <p:spPr>
          <a:xfrm>
            <a:off x="1677924"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43" name="PageNumber">
            <a:extLst>
              <a:ext uri="{FF2B5EF4-FFF2-40B4-BE49-F238E27FC236}">
                <a16:creationId xmlns:a16="http://schemas.microsoft.com/office/drawing/2014/main" id="{97742EAA-F308-44E9-9F09-163116954AC5}"/>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TRAINING</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Seven verticals, expert-led</a:t>
            </a:r>
            <a:endParaRPr lang="en-US" sz="2700" dirty="0"/>
          </a:p>
        </p:txBody>
      </p:sp>
      <p:sp>
        <p:nvSpPr>
          <p:cNvPr id="6" name="Shape 3"/>
          <p:cNvSpPr/>
          <p:nvPr/>
        </p:nvSpPr>
        <p:spPr>
          <a:xfrm>
            <a:off x="210312" y="12801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7" name="Shape 4"/>
          <p:cNvSpPr/>
          <p:nvPr/>
        </p:nvSpPr>
        <p:spPr>
          <a:xfrm>
            <a:off x="393192" y="1481328"/>
            <a:ext cx="512064" cy="512064"/>
          </a:xfrm>
          <a:prstGeom prst="ellipse">
            <a:avLst/>
          </a:prstGeom>
          <a:solidFill>
            <a:srgbClr val="5391D5"/>
          </a:solidFill>
          <a:ln w="12700">
            <a:solidFill>
              <a:srgbClr val="5391D5"/>
            </a:solidFill>
            <a:prstDash val="solid"/>
          </a:ln>
        </p:spPr>
        <p:txBody>
          <a:bodyPr/>
          <a:lstStyle/>
          <a:p>
            <a:endParaRPr lang="en-AE" dirty="0"/>
          </a:p>
        </p:txBody>
      </p:sp>
      <p:pic>
        <p:nvPicPr>
          <p:cNvPr id="8" name="Image 1" descr="/tmp/pf_29.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9496" y="1627632"/>
            <a:ext cx="219456" cy="219456"/>
          </a:xfrm>
          <a:prstGeom prst="rect">
            <a:avLst/>
          </a:prstGeom>
        </p:spPr>
      </p:pic>
      <p:sp>
        <p:nvSpPr>
          <p:cNvPr id="9" name="Text 5"/>
          <p:cNvSpPr/>
          <p:nvPr/>
        </p:nvSpPr>
        <p:spPr>
          <a:xfrm>
            <a:off x="922074" y="1481328"/>
            <a:ext cx="1161288" cy="512064"/>
          </a:xfrm>
          <a:prstGeom prst="rect">
            <a:avLst/>
          </a:prstGeom>
          <a:noFill/>
          <a:ln/>
        </p:spPr>
        <p:txBody>
          <a:bodyPr wrap="square" lIns="0" tIns="0" rIns="0" bIns="0" rtlCol="0" anchor="ctr"/>
          <a:lstStyle/>
          <a:p>
            <a:r>
              <a:rPr lang="en-US" sz="1500" b="1" dirty="0">
                <a:solidFill>
                  <a:srgbClr val="010131"/>
                </a:solidFill>
                <a:latin typeface="Open Sans" pitchFamily="34" charset="0"/>
                <a:ea typeface="Open Sans" pitchFamily="34" charset="-122"/>
                <a:cs typeface="Open Sans" pitchFamily="34" charset="-120"/>
              </a:rPr>
              <a:t>Finance</a:t>
            </a:r>
          </a:p>
        </p:txBody>
      </p:sp>
      <p:sp>
        <p:nvSpPr>
          <p:cNvPr id="10" name="Text 6"/>
          <p:cNvSpPr/>
          <p:nvPr/>
        </p:nvSpPr>
        <p:spPr>
          <a:xfrm>
            <a:off x="411480" y="2084832"/>
            <a:ext cx="1673352" cy="457200"/>
          </a:xfrm>
          <a:prstGeom prst="rect">
            <a:avLst/>
          </a:prstGeom>
          <a:noFill/>
          <a:ln/>
        </p:spPr>
        <p:txBody>
          <a:bodyPr wrap="square" lIns="0" tIns="0" rIns="0" bIns="0" rtlCol="0" anchor="ctr"/>
          <a:lstStyle/>
          <a:p>
            <a:pPr marL="0" indent="0">
              <a:buNone/>
            </a:pPr>
            <a:r>
              <a:rPr lang="en-US" sz="900" dirty="0">
                <a:solidFill>
                  <a:srgbClr val="64748B"/>
                </a:solidFill>
                <a:latin typeface="Open Sans" pitchFamily="34" charset="0"/>
                <a:ea typeface="Open Sans" pitchFamily="34" charset="-122"/>
                <a:cs typeface="Open Sans" pitchFamily="34" charset="-120"/>
              </a:rPr>
              <a:t>Accounting, investment and treasury.</a:t>
            </a:r>
            <a:endParaRPr lang="en-US" sz="900" dirty="0"/>
          </a:p>
        </p:txBody>
      </p:sp>
      <p:sp>
        <p:nvSpPr>
          <p:cNvPr id="11" name="Shape 7"/>
          <p:cNvSpPr/>
          <p:nvPr/>
        </p:nvSpPr>
        <p:spPr>
          <a:xfrm>
            <a:off x="2432304" y="12801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2" name="Shape 8"/>
          <p:cNvSpPr/>
          <p:nvPr/>
        </p:nvSpPr>
        <p:spPr>
          <a:xfrm>
            <a:off x="2615184" y="1481328"/>
            <a:ext cx="512064" cy="512064"/>
          </a:xfrm>
          <a:prstGeom prst="ellipse">
            <a:avLst/>
          </a:prstGeom>
          <a:solidFill>
            <a:srgbClr val="5391D5"/>
          </a:solidFill>
          <a:ln w="12700">
            <a:solidFill>
              <a:srgbClr val="5391D5"/>
            </a:solidFill>
            <a:prstDash val="solid"/>
          </a:ln>
        </p:spPr>
        <p:txBody>
          <a:bodyPr/>
          <a:lstStyle/>
          <a:p>
            <a:endParaRPr lang="en-AE" dirty="0"/>
          </a:p>
        </p:txBody>
      </p:sp>
      <p:pic>
        <p:nvPicPr>
          <p:cNvPr id="13" name="Image 2" descr="/tmp/pf_30.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61488" y="1627632"/>
            <a:ext cx="219456" cy="219456"/>
          </a:xfrm>
          <a:prstGeom prst="rect">
            <a:avLst/>
          </a:prstGeom>
        </p:spPr>
      </p:pic>
      <p:sp>
        <p:nvSpPr>
          <p:cNvPr id="14" name="Text 9"/>
          <p:cNvSpPr/>
          <p:nvPr/>
        </p:nvSpPr>
        <p:spPr>
          <a:xfrm>
            <a:off x="3144066" y="1481328"/>
            <a:ext cx="1161288" cy="512064"/>
          </a:xfrm>
          <a:prstGeom prst="rect">
            <a:avLst/>
          </a:prstGeom>
          <a:noFill/>
          <a:ln/>
        </p:spPr>
        <p:txBody>
          <a:bodyPr wrap="square" lIns="0" tIns="0" rIns="0" bIns="0" rtlCol="0" anchor="ctr"/>
          <a:lstStyle/>
          <a:p>
            <a:r>
              <a:rPr lang="en-US" sz="1500" b="1" dirty="0">
                <a:solidFill>
                  <a:srgbClr val="010131"/>
                </a:solidFill>
                <a:latin typeface="Open Sans" pitchFamily="34" charset="0"/>
                <a:ea typeface="Open Sans" pitchFamily="34" charset="-122"/>
                <a:cs typeface="Open Sans" pitchFamily="34" charset="-120"/>
              </a:rPr>
              <a:t>Banking</a:t>
            </a:r>
          </a:p>
        </p:txBody>
      </p:sp>
      <p:sp>
        <p:nvSpPr>
          <p:cNvPr id="15" name="Text 10"/>
          <p:cNvSpPr/>
          <p:nvPr/>
        </p:nvSpPr>
        <p:spPr>
          <a:xfrm>
            <a:off x="2633472" y="2084832"/>
            <a:ext cx="1673352" cy="457200"/>
          </a:xfrm>
          <a:prstGeom prst="rect">
            <a:avLst/>
          </a:prstGeom>
          <a:noFill/>
          <a:ln/>
        </p:spPr>
        <p:txBody>
          <a:bodyPr wrap="square" lIns="0" tIns="0" rIns="0" bIns="0" rtlCol="0" anchor="ctr"/>
          <a:lstStyle/>
          <a:p>
            <a:pPr marL="0" indent="0">
              <a:buNone/>
            </a:pPr>
            <a:r>
              <a:rPr lang="en-US" sz="900" dirty="0">
                <a:solidFill>
                  <a:srgbClr val="64748B"/>
                </a:solidFill>
                <a:latin typeface="Open Sans" pitchFamily="34" charset="0"/>
                <a:ea typeface="Open Sans" pitchFamily="34" charset="-122"/>
                <a:cs typeface="Open Sans" pitchFamily="34" charset="-120"/>
              </a:rPr>
              <a:t>Credit, risk and portfolio management.</a:t>
            </a:r>
            <a:endParaRPr lang="en-US" sz="900" dirty="0"/>
          </a:p>
        </p:txBody>
      </p:sp>
      <p:sp>
        <p:nvSpPr>
          <p:cNvPr id="16" name="Shape 11"/>
          <p:cNvSpPr/>
          <p:nvPr/>
        </p:nvSpPr>
        <p:spPr>
          <a:xfrm>
            <a:off x="4654296" y="12801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17" name="Shape 12"/>
          <p:cNvSpPr/>
          <p:nvPr/>
        </p:nvSpPr>
        <p:spPr>
          <a:xfrm>
            <a:off x="4837176" y="1481328"/>
            <a:ext cx="512064" cy="512064"/>
          </a:xfrm>
          <a:prstGeom prst="ellipse">
            <a:avLst/>
          </a:prstGeom>
          <a:solidFill>
            <a:srgbClr val="5391D5"/>
          </a:solidFill>
          <a:ln w="12700">
            <a:solidFill>
              <a:srgbClr val="5391D5"/>
            </a:solidFill>
            <a:prstDash val="solid"/>
          </a:ln>
        </p:spPr>
        <p:txBody>
          <a:bodyPr/>
          <a:lstStyle/>
          <a:p>
            <a:endParaRPr lang="en-AE" dirty="0"/>
          </a:p>
        </p:txBody>
      </p:sp>
      <p:pic>
        <p:nvPicPr>
          <p:cNvPr id="18" name="Image 3" descr="/tmp/pf_31.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83480" y="1627632"/>
            <a:ext cx="219456" cy="219456"/>
          </a:xfrm>
          <a:prstGeom prst="rect">
            <a:avLst/>
          </a:prstGeom>
        </p:spPr>
      </p:pic>
      <p:sp>
        <p:nvSpPr>
          <p:cNvPr id="19" name="Text 13"/>
          <p:cNvSpPr/>
          <p:nvPr/>
        </p:nvSpPr>
        <p:spPr>
          <a:xfrm>
            <a:off x="5366058" y="1481328"/>
            <a:ext cx="1161288" cy="512064"/>
          </a:xfrm>
          <a:prstGeom prst="rect">
            <a:avLst/>
          </a:prstGeom>
          <a:noFill/>
          <a:ln/>
        </p:spPr>
        <p:txBody>
          <a:bodyPr wrap="square" lIns="0" tIns="0" rIns="0" bIns="0" rtlCol="0" anchor="ctr"/>
          <a:lstStyle/>
          <a:p>
            <a:r>
              <a:rPr lang="en-US" sz="1500" b="1" dirty="0">
                <a:solidFill>
                  <a:srgbClr val="010131"/>
                </a:solidFill>
                <a:latin typeface="Open Sans" pitchFamily="34" charset="0"/>
                <a:ea typeface="Open Sans" pitchFamily="34" charset="-122"/>
                <a:cs typeface="Open Sans" pitchFamily="34" charset="-120"/>
              </a:rPr>
              <a:t>Data Analytics</a:t>
            </a:r>
          </a:p>
        </p:txBody>
      </p:sp>
      <p:sp>
        <p:nvSpPr>
          <p:cNvPr id="20" name="Text 14"/>
          <p:cNvSpPr/>
          <p:nvPr/>
        </p:nvSpPr>
        <p:spPr>
          <a:xfrm>
            <a:off x="4855464" y="2084832"/>
            <a:ext cx="1673352" cy="457200"/>
          </a:xfrm>
          <a:prstGeom prst="rect">
            <a:avLst/>
          </a:prstGeom>
          <a:noFill/>
          <a:ln/>
        </p:spPr>
        <p:txBody>
          <a:bodyPr wrap="square" lIns="0" tIns="0" rIns="0" bIns="0" rtlCol="0" anchor="ctr"/>
          <a:lstStyle/>
          <a:p>
            <a:pPr marL="0" indent="0">
              <a:buNone/>
            </a:pPr>
            <a:r>
              <a:rPr lang="en-US" sz="900" dirty="0">
                <a:solidFill>
                  <a:srgbClr val="64748B"/>
                </a:solidFill>
                <a:latin typeface="Open Sans" pitchFamily="34" charset="0"/>
                <a:ea typeface="Open Sans" pitchFamily="34" charset="-122"/>
                <a:cs typeface="Open Sans" pitchFamily="34" charset="-120"/>
              </a:rPr>
              <a:t>BI, reporting and Microsoft Office.</a:t>
            </a:r>
            <a:endParaRPr lang="en-US" sz="900" dirty="0"/>
          </a:p>
        </p:txBody>
      </p:sp>
      <p:sp>
        <p:nvSpPr>
          <p:cNvPr id="21" name="Shape 15"/>
          <p:cNvSpPr/>
          <p:nvPr/>
        </p:nvSpPr>
        <p:spPr>
          <a:xfrm>
            <a:off x="6876288" y="12801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2" name="Shape 16"/>
          <p:cNvSpPr/>
          <p:nvPr/>
        </p:nvSpPr>
        <p:spPr>
          <a:xfrm>
            <a:off x="7059168" y="1481328"/>
            <a:ext cx="512064" cy="512064"/>
          </a:xfrm>
          <a:prstGeom prst="ellipse">
            <a:avLst/>
          </a:prstGeom>
          <a:solidFill>
            <a:srgbClr val="5391D5"/>
          </a:solidFill>
          <a:ln w="12700">
            <a:solidFill>
              <a:srgbClr val="5391D5"/>
            </a:solidFill>
            <a:prstDash val="solid"/>
          </a:ln>
        </p:spPr>
        <p:txBody>
          <a:bodyPr/>
          <a:lstStyle/>
          <a:p>
            <a:endParaRPr lang="en-AE" dirty="0"/>
          </a:p>
        </p:txBody>
      </p:sp>
      <p:pic>
        <p:nvPicPr>
          <p:cNvPr id="23" name="Image 4" descr="/tmp/pf_32.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205472" y="1627632"/>
            <a:ext cx="219456" cy="219456"/>
          </a:xfrm>
          <a:prstGeom prst="rect">
            <a:avLst/>
          </a:prstGeom>
        </p:spPr>
      </p:pic>
      <p:sp>
        <p:nvSpPr>
          <p:cNvPr id="24" name="Text 17"/>
          <p:cNvSpPr/>
          <p:nvPr/>
        </p:nvSpPr>
        <p:spPr>
          <a:xfrm>
            <a:off x="7588050" y="1481328"/>
            <a:ext cx="1345638" cy="512064"/>
          </a:xfrm>
          <a:prstGeom prst="rect">
            <a:avLst/>
          </a:prstGeom>
          <a:noFill/>
          <a:ln/>
        </p:spPr>
        <p:txBody>
          <a:bodyPr wrap="square" lIns="0" tIns="0" rIns="0" bIns="0" rtlCol="0" anchor="ctr"/>
          <a:lstStyle/>
          <a:p>
            <a:r>
              <a:rPr lang="en-US" sz="1500" b="1" dirty="0">
                <a:solidFill>
                  <a:srgbClr val="010131"/>
                </a:solidFill>
                <a:latin typeface="Open Sans" pitchFamily="34" charset="0"/>
                <a:ea typeface="Open Sans" pitchFamily="34" charset="-122"/>
                <a:cs typeface="Open Sans" pitchFamily="34" charset="-120"/>
              </a:rPr>
              <a:t>Artificial Intelligence</a:t>
            </a:r>
          </a:p>
        </p:txBody>
      </p:sp>
      <p:sp>
        <p:nvSpPr>
          <p:cNvPr id="25" name="Text 18"/>
          <p:cNvSpPr/>
          <p:nvPr/>
        </p:nvSpPr>
        <p:spPr>
          <a:xfrm>
            <a:off x="7077456" y="2084832"/>
            <a:ext cx="1673352" cy="457200"/>
          </a:xfrm>
          <a:prstGeom prst="rect">
            <a:avLst/>
          </a:prstGeom>
          <a:noFill/>
          <a:ln/>
        </p:spPr>
        <p:txBody>
          <a:bodyPr wrap="square" lIns="0" tIns="0" rIns="0" bIns="0" rtlCol="0" anchor="ctr"/>
          <a:lstStyle/>
          <a:p>
            <a:pPr marL="0" indent="0">
              <a:buNone/>
            </a:pPr>
            <a:r>
              <a:rPr lang="en-US" sz="900" dirty="0">
                <a:solidFill>
                  <a:srgbClr val="64748B"/>
                </a:solidFill>
                <a:latin typeface="Open Sans" pitchFamily="34" charset="0"/>
                <a:ea typeface="Open Sans" pitchFamily="34" charset="-122"/>
                <a:cs typeface="Open Sans" pitchFamily="34" charset="-120"/>
              </a:rPr>
              <a:t>Applied AI for finance and business.</a:t>
            </a:r>
            <a:endParaRPr lang="en-US" sz="900" dirty="0"/>
          </a:p>
        </p:txBody>
      </p:sp>
      <p:sp>
        <p:nvSpPr>
          <p:cNvPr id="26" name="Shape 19"/>
          <p:cNvSpPr/>
          <p:nvPr/>
        </p:nvSpPr>
        <p:spPr>
          <a:xfrm>
            <a:off x="210312" y="28803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27" name="Shape 20"/>
          <p:cNvSpPr/>
          <p:nvPr/>
        </p:nvSpPr>
        <p:spPr>
          <a:xfrm>
            <a:off x="393192" y="3081528"/>
            <a:ext cx="512064" cy="512064"/>
          </a:xfrm>
          <a:prstGeom prst="ellipse">
            <a:avLst/>
          </a:prstGeom>
          <a:solidFill>
            <a:srgbClr val="5391D5"/>
          </a:solidFill>
          <a:ln w="12700">
            <a:solidFill>
              <a:srgbClr val="5391D5"/>
            </a:solidFill>
            <a:prstDash val="solid"/>
          </a:ln>
        </p:spPr>
        <p:txBody>
          <a:bodyPr/>
          <a:lstStyle/>
          <a:p>
            <a:endParaRPr lang="en-AE" dirty="0"/>
          </a:p>
        </p:txBody>
      </p:sp>
      <p:pic>
        <p:nvPicPr>
          <p:cNvPr id="28" name="Image 5" descr="/tmp/pf_33.sv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9496" y="3227832"/>
            <a:ext cx="219456" cy="219456"/>
          </a:xfrm>
          <a:prstGeom prst="rect">
            <a:avLst/>
          </a:prstGeom>
        </p:spPr>
      </p:pic>
      <p:sp>
        <p:nvSpPr>
          <p:cNvPr id="29" name="Text 21"/>
          <p:cNvSpPr/>
          <p:nvPr/>
        </p:nvSpPr>
        <p:spPr>
          <a:xfrm>
            <a:off x="922074" y="3081528"/>
            <a:ext cx="1325880" cy="512064"/>
          </a:xfrm>
          <a:prstGeom prst="rect">
            <a:avLst/>
          </a:prstGeom>
          <a:noFill/>
          <a:ln/>
        </p:spPr>
        <p:txBody>
          <a:bodyPr wrap="square" lIns="0" tIns="0" rIns="0" bIns="0" rtlCol="0" anchor="ctr"/>
          <a:lstStyle/>
          <a:p>
            <a:r>
              <a:rPr lang="en-US" sz="1500" b="1" dirty="0">
                <a:solidFill>
                  <a:srgbClr val="010131"/>
                </a:solidFill>
                <a:latin typeface="Open Sans" pitchFamily="34" charset="0"/>
                <a:ea typeface="Open Sans" pitchFamily="34" charset="-122"/>
                <a:cs typeface="Open Sans" pitchFamily="34" charset="-120"/>
              </a:rPr>
              <a:t>Strategy &amp; Leadership</a:t>
            </a:r>
          </a:p>
        </p:txBody>
      </p:sp>
      <p:sp>
        <p:nvSpPr>
          <p:cNvPr id="30" name="Text 22"/>
          <p:cNvSpPr/>
          <p:nvPr/>
        </p:nvSpPr>
        <p:spPr>
          <a:xfrm>
            <a:off x="411480" y="3685032"/>
            <a:ext cx="1673352" cy="457200"/>
          </a:xfrm>
          <a:prstGeom prst="rect">
            <a:avLst/>
          </a:prstGeom>
          <a:noFill/>
          <a:ln/>
        </p:spPr>
        <p:txBody>
          <a:bodyPr wrap="square" lIns="0" tIns="0" rIns="0" bIns="0" rtlCol="0" anchor="ctr"/>
          <a:lstStyle/>
          <a:p>
            <a:pPr marL="0" indent="0">
              <a:buNone/>
            </a:pPr>
            <a:r>
              <a:rPr lang="en-US" sz="900" dirty="0">
                <a:solidFill>
                  <a:srgbClr val="64748B"/>
                </a:solidFill>
                <a:latin typeface="Open Sans" pitchFamily="34" charset="0"/>
                <a:ea typeface="Open Sans" pitchFamily="34" charset="-122"/>
                <a:cs typeface="Open Sans" pitchFamily="34" charset="-120"/>
              </a:rPr>
              <a:t>Governance, ESG and transformation.</a:t>
            </a:r>
            <a:endParaRPr lang="en-US" sz="900" dirty="0"/>
          </a:p>
        </p:txBody>
      </p:sp>
      <p:sp>
        <p:nvSpPr>
          <p:cNvPr id="31" name="Shape 23"/>
          <p:cNvSpPr/>
          <p:nvPr/>
        </p:nvSpPr>
        <p:spPr>
          <a:xfrm>
            <a:off x="2432304" y="28803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32" name="Shape 24"/>
          <p:cNvSpPr/>
          <p:nvPr/>
        </p:nvSpPr>
        <p:spPr>
          <a:xfrm>
            <a:off x="2615184" y="3081528"/>
            <a:ext cx="512064" cy="512064"/>
          </a:xfrm>
          <a:prstGeom prst="ellipse">
            <a:avLst/>
          </a:prstGeom>
          <a:solidFill>
            <a:srgbClr val="5391D5"/>
          </a:solidFill>
          <a:ln w="12700">
            <a:solidFill>
              <a:srgbClr val="5391D5"/>
            </a:solidFill>
            <a:prstDash val="solid"/>
          </a:ln>
        </p:spPr>
        <p:txBody>
          <a:bodyPr/>
          <a:lstStyle/>
          <a:p>
            <a:endParaRPr lang="en-AE" dirty="0"/>
          </a:p>
        </p:txBody>
      </p:sp>
      <p:pic>
        <p:nvPicPr>
          <p:cNvPr id="33" name="Image 6" descr="/tmp/pf_34.sv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761488" y="3227832"/>
            <a:ext cx="219456" cy="219456"/>
          </a:xfrm>
          <a:prstGeom prst="rect">
            <a:avLst/>
          </a:prstGeom>
        </p:spPr>
      </p:pic>
      <p:sp>
        <p:nvSpPr>
          <p:cNvPr id="34" name="Text 25"/>
          <p:cNvSpPr/>
          <p:nvPr/>
        </p:nvSpPr>
        <p:spPr>
          <a:xfrm>
            <a:off x="3144066" y="3081528"/>
            <a:ext cx="1161288" cy="512064"/>
          </a:xfrm>
          <a:prstGeom prst="rect">
            <a:avLst/>
          </a:prstGeom>
          <a:noFill/>
          <a:ln/>
        </p:spPr>
        <p:txBody>
          <a:bodyPr wrap="square" lIns="0" tIns="0" rIns="0" bIns="0" rtlCol="0" anchor="ctr"/>
          <a:lstStyle/>
          <a:p>
            <a:r>
              <a:rPr lang="en-US" sz="1500" b="1" dirty="0">
                <a:solidFill>
                  <a:srgbClr val="010131"/>
                </a:solidFill>
                <a:latin typeface="Open Sans" pitchFamily="34" charset="0"/>
                <a:ea typeface="Open Sans" pitchFamily="34" charset="-122"/>
                <a:cs typeface="Open Sans" pitchFamily="34" charset="-120"/>
              </a:rPr>
              <a:t>Real Estate</a:t>
            </a:r>
          </a:p>
        </p:txBody>
      </p:sp>
      <p:sp>
        <p:nvSpPr>
          <p:cNvPr id="35" name="Text 26"/>
          <p:cNvSpPr/>
          <p:nvPr/>
        </p:nvSpPr>
        <p:spPr>
          <a:xfrm>
            <a:off x="2633472" y="3685032"/>
            <a:ext cx="1673352" cy="457200"/>
          </a:xfrm>
          <a:prstGeom prst="rect">
            <a:avLst/>
          </a:prstGeom>
          <a:noFill/>
          <a:ln/>
        </p:spPr>
        <p:txBody>
          <a:bodyPr wrap="square" lIns="0" tIns="0" rIns="0" bIns="0" rtlCol="0" anchor="ctr"/>
          <a:lstStyle/>
          <a:p>
            <a:pPr marL="0" indent="0">
              <a:buNone/>
            </a:pPr>
            <a:r>
              <a:rPr lang="en-US" sz="900" dirty="0">
                <a:solidFill>
                  <a:srgbClr val="64748B"/>
                </a:solidFill>
                <a:latin typeface="Open Sans" pitchFamily="34" charset="0"/>
                <a:ea typeface="Open Sans" pitchFamily="34" charset="-122"/>
                <a:cs typeface="Open Sans" pitchFamily="34" charset="-120"/>
              </a:rPr>
              <a:t>Valuation, finance and investment.</a:t>
            </a:r>
            <a:endParaRPr lang="en-US" sz="900" dirty="0"/>
          </a:p>
        </p:txBody>
      </p:sp>
      <p:sp>
        <p:nvSpPr>
          <p:cNvPr id="36" name="Shape 27"/>
          <p:cNvSpPr/>
          <p:nvPr/>
        </p:nvSpPr>
        <p:spPr>
          <a:xfrm>
            <a:off x="4654296" y="2880360"/>
            <a:ext cx="2057400" cy="1417320"/>
          </a:xfrm>
          <a:prstGeom prst="roundRect">
            <a:avLst>
              <a:gd name="adj" fmla="val 5161"/>
            </a:avLst>
          </a:prstGeom>
          <a:solidFill>
            <a:srgbClr val="FFFFFF"/>
          </a:solidFill>
          <a:ln w="12700">
            <a:solidFill>
              <a:srgbClr val="EDF1F5"/>
            </a:solidFill>
            <a:prstDash val="solid"/>
          </a:ln>
          <a:effectLst>
            <a:outerShdw blurRad="63500" dist="25400" dir="8100000" algn="bl" rotWithShape="0">
              <a:srgbClr val="000000">
                <a:alpha val="10000"/>
              </a:srgbClr>
            </a:outerShdw>
          </a:effectLst>
        </p:spPr>
        <p:txBody>
          <a:bodyPr/>
          <a:lstStyle/>
          <a:p>
            <a:endParaRPr lang="en-AE" dirty="0"/>
          </a:p>
        </p:txBody>
      </p:sp>
      <p:sp>
        <p:nvSpPr>
          <p:cNvPr id="37" name="Shape 28"/>
          <p:cNvSpPr/>
          <p:nvPr/>
        </p:nvSpPr>
        <p:spPr>
          <a:xfrm>
            <a:off x="4837176" y="3081528"/>
            <a:ext cx="512064" cy="512064"/>
          </a:xfrm>
          <a:prstGeom prst="ellipse">
            <a:avLst/>
          </a:prstGeom>
          <a:solidFill>
            <a:srgbClr val="5391D5"/>
          </a:solidFill>
          <a:ln w="12700">
            <a:solidFill>
              <a:srgbClr val="5391D5"/>
            </a:solidFill>
            <a:prstDash val="solid"/>
          </a:ln>
        </p:spPr>
        <p:txBody>
          <a:bodyPr/>
          <a:lstStyle/>
          <a:p>
            <a:endParaRPr lang="en-AE" dirty="0"/>
          </a:p>
        </p:txBody>
      </p:sp>
      <p:pic>
        <p:nvPicPr>
          <p:cNvPr id="38" name="Image 7" descr="/tmp/pf_35.sv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983480" y="3227832"/>
            <a:ext cx="219456" cy="219456"/>
          </a:xfrm>
          <a:prstGeom prst="rect">
            <a:avLst/>
          </a:prstGeom>
        </p:spPr>
      </p:pic>
      <p:sp>
        <p:nvSpPr>
          <p:cNvPr id="39" name="Text 29"/>
          <p:cNvSpPr/>
          <p:nvPr/>
        </p:nvSpPr>
        <p:spPr>
          <a:xfrm>
            <a:off x="5366058" y="3081528"/>
            <a:ext cx="1345638" cy="512064"/>
          </a:xfrm>
          <a:prstGeom prst="rect">
            <a:avLst/>
          </a:prstGeom>
          <a:noFill/>
          <a:ln/>
        </p:spPr>
        <p:txBody>
          <a:bodyPr wrap="square" lIns="0" tIns="0" rIns="0" bIns="0" rtlCol="0" anchor="ctr"/>
          <a:lstStyle/>
          <a:p>
            <a:r>
              <a:rPr lang="en-US" sz="1500" b="1" dirty="0">
                <a:solidFill>
                  <a:srgbClr val="010131"/>
                </a:solidFill>
                <a:latin typeface="Open Sans" pitchFamily="34" charset="0"/>
                <a:ea typeface="Open Sans" pitchFamily="34" charset="-122"/>
                <a:cs typeface="Open Sans" pitchFamily="34" charset="-120"/>
              </a:rPr>
              <a:t>Project Management</a:t>
            </a:r>
          </a:p>
        </p:txBody>
      </p:sp>
      <p:sp>
        <p:nvSpPr>
          <p:cNvPr id="40" name="Text 30"/>
          <p:cNvSpPr/>
          <p:nvPr/>
        </p:nvSpPr>
        <p:spPr>
          <a:xfrm>
            <a:off x="4855464" y="3685032"/>
            <a:ext cx="1673352" cy="457200"/>
          </a:xfrm>
          <a:prstGeom prst="rect">
            <a:avLst/>
          </a:prstGeom>
          <a:noFill/>
          <a:ln/>
        </p:spPr>
        <p:txBody>
          <a:bodyPr wrap="square" lIns="0" tIns="0" rIns="0" bIns="0" rtlCol="0" anchor="ctr"/>
          <a:lstStyle/>
          <a:p>
            <a:pPr marL="0" indent="0">
              <a:buNone/>
            </a:pPr>
            <a:r>
              <a:rPr lang="en-US" sz="900" dirty="0">
                <a:solidFill>
                  <a:srgbClr val="64748B"/>
                </a:solidFill>
                <a:latin typeface="Open Sans" pitchFamily="34" charset="0"/>
                <a:ea typeface="Open Sans" pitchFamily="34" charset="-122"/>
                <a:cs typeface="Open Sans" pitchFamily="34" charset="-120"/>
              </a:rPr>
              <a:t>PMP, Agile and portfolio delivery.</a:t>
            </a:r>
            <a:endParaRPr lang="en-US" sz="900" dirty="0"/>
          </a:p>
        </p:txBody>
      </p:sp>
      <p:sp>
        <p:nvSpPr>
          <p:cNvPr id="41" name="Shape 31"/>
          <p:cNvSpPr/>
          <p:nvPr/>
        </p:nvSpPr>
        <p:spPr>
          <a:xfrm>
            <a:off x="6876288" y="2880360"/>
            <a:ext cx="2057400" cy="1417320"/>
          </a:xfrm>
          <a:prstGeom prst="roundRect">
            <a:avLst>
              <a:gd name="adj" fmla="val 5161"/>
            </a:avLst>
          </a:prstGeom>
          <a:solidFill>
            <a:srgbClr val="010131"/>
          </a:solidFill>
          <a:ln w="12700">
            <a:solidFill>
              <a:srgbClr val="010131"/>
            </a:solidFill>
            <a:prstDash val="solid"/>
          </a:ln>
          <a:effectLst>
            <a:outerShdw blurRad="63500" dist="25400" dir="8100000" algn="bl" rotWithShape="0">
              <a:srgbClr val="000000">
                <a:alpha val="10000"/>
              </a:srgbClr>
            </a:outerShdw>
          </a:effectLst>
        </p:spPr>
        <p:txBody>
          <a:bodyPr/>
          <a:lstStyle/>
          <a:p>
            <a:endParaRPr lang="en-AE" dirty="0"/>
          </a:p>
        </p:txBody>
      </p:sp>
      <p:sp>
        <p:nvSpPr>
          <p:cNvPr id="42" name="Shape 32"/>
          <p:cNvSpPr/>
          <p:nvPr/>
        </p:nvSpPr>
        <p:spPr>
          <a:xfrm>
            <a:off x="7059168" y="3081528"/>
            <a:ext cx="512064" cy="512064"/>
          </a:xfrm>
          <a:prstGeom prst="ellipse">
            <a:avLst/>
          </a:prstGeom>
          <a:solidFill>
            <a:srgbClr val="5391D5"/>
          </a:solidFill>
          <a:ln w="12700">
            <a:solidFill>
              <a:srgbClr val="5391D5"/>
            </a:solidFill>
            <a:prstDash val="solid"/>
          </a:ln>
        </p:spPr>
        <p:txBody>
          <a:bodyPr/>
          <a:lstStyle/>
          <a:p>
            <a:endParaRPr lang="en-AE" dirty="0"/>
          </a:p>
        </p:txBody>
      </p:sp>
      <p:pic>
        <p:nvPicPr>
          <p:cNvPr id="43" name="Image 8" descr="/tmp/pf_36.sv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205472" y="3227832"/>
            <a:ext cx="219456" cy="219456"/>
          </a:xfrm>
          <a:prstGeom prst="rect">
            <a:avLst/>
          </a:prstGeom>
        </p:spPr>
      </p:pic>
      <p:sp>
        <p:nvSpPr>
          <p:cNvPr id="44" name="Text 33"/>
          <p:cNvSpPr/>
          <p:nvPr/>
        </p:nvSpPr>
        <p:spPr>
          <a:xfrm>
            <a:off x="7680960" y="3081528"/>
            <a:ext cx="1161288" cy="512064"/>
          </a:xfrm>
          <a:prstGeom prst="rect">
            <a:avLst/>
          </a:prstGeom>
          <a:noFill/>
          <a:ln/>
        </p:spPr>
        <p:txBody>
          <a:bodyPr wrap="square" lIns="0" tIns="0" rIns="0" bIns="0" rtlCol="0" anchor="ctr"/>
          <a:lstStyle/>
          <a:p>
            <a:r>
              <a:rPr lang="en-US" sz="1500" b="1" dirty="0">
                <a:solidFill>
                  <a:schemeClr val="bg1"/>
                </a:solidFill>
                <a:latin typeface="Open Sans" pitchFamily="34" charset="0"/>
                <a:ea typeface="Open Sans" pitchFamily="34" charset="-122"/>
                <a:cs typeface="Open Sans" pitchFamily="34" charset="-120"/>
              </a:rPr>
              <a:t>Bespoke &amp; In-House</a:t>
            </a:r>
          </a:p>
        </p:txBody>
      </p:sp>
      <p:sp>
        <p:nvSpPr>
          <p:cNvPr id="45" name="Text 34"/>
          <p:cNvSpPr/>
          <p:nvPr/>
        </p:nvSpPr>
        <p:spPr>
          <a:xfrm>
            <a:off x="7077456" y="3685032"/>
            <a:ext cx="1673352" cy="457200"/>
          </a:xfrm>
          <a:prstGeom prst="rect">
            <a:avLst/>
          </a:prstGeom>
          <a:noFill/>
          <a:ln/>
        </p:spPr>
        <p:txBody>
          <a:bodyPr wrap="square" lIns="0" tIns="0" rIns="0" bIns="0" rtlCol="0" anchor="ctr"/>
          <a:lstStyle/>
          <a:p>
            <a:pPr marL="0" indent="0">
              <a:buNone/>
            </a:pPr>
            <a:r>
              <a:rPr lang="en-US" sz="900" dirty="0">
                <a:solidFill>
                  <a:srgbClr val="A8C4E5"/>
                </a:solidFill>
                <a:latin typeface="Open Sans" pitchFamily="34" charset="0"/>
                <a:ea typeface="Open Sans" pitchFamily="34" charset="-122"/>
                <a:cs typeface="Open Sans" pitchFamily="34" charset="-120"/>
              </a:rPr>
              <a:t>Custom programmes for your team.</a:t>
            </a:r>
            <a:endParaRPr lang="en-US" sz="900" dirty="0"/>
          </a:p>
        </p:txBody>
      </p:sp>
      <p:sp>
        <p:nvSpPr>
          <p:cNvPr id="46" name="Shape 35"/>
          <p:cNvSpPr/>
          <p:nvPr/>
        </p:nvSpPr>
        <p:spPr>
          <a:xfrm>
            <a:off x="365760" y="4882896"/>
            <a:ext cx="1078992"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47" name="Text 36"/>
          <p:cNvSpPr/>
          <p:nvPr/>
        </p:nvSpPr>
        <p:spPr>
          <a:xfrm>
            <a:off x="365760" y="4882896"/>
            <a:ext cx="1078992"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TRAINING</a:t>
            </a:r>
            <a:endParaRPr lang="en-US" sz="700" dirty="0"/>
          </a:p>
        </p:txBody>
      </p:sp>
      <p:sp>
        <p:nvSpPr>
          <p:cNvPr id="48" name="Text 37"/>
          <p:cNvSpPr/>
          <p:nvPr/>
        </p:nvSpPr>
        <p:spPr>
          <a:xfrm>
            <a:off x="1581912"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sp>
        <p:nvSpPr>
          <p:cNvPr id="50" name="PageNumber">
            <a:extLst>
              <a:ext uri="{FF2B5EF4-FFF2-40B4-BE49-F238E27FC236}">
                <a16:creationId xmlns:a16="http://schemas.microsoft.com/office/drawing/2014/main" id="{18BE4098-7E3E-4988-A727-CD6C56BF6903}"/>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5391D5"/>
          </a:solidFill>
          <a:ln w="12700">
            <a:solidFill>
              <a:srgbClr val="5391D5"/>
            </a:solidFill>
            <a:prstDash val="solid"/>
          </a:ln>
        </p:spPr>
        <p:txBody>
          <a:bodyPr/>
          <a:lstStyle/>
          <a:p>
            <a:endParaRPr lang="en-AE" dirty="0"/>
          </a:p>
        </p:txBody>
      </p:sp>
      <p:pic>
        <p:nvPicPr>
          <p:cNvPr id="3" name="Image 0" descr="/home/claude/logo/navy-logo.png"/>
          <p:cNvPicPr>
            <a:picLocks noChangeAspect="1"/>
          </p:cNvPicPr>
          <p:nvPr/>
        </p:nvPicPr>
        <p:blipFill>
          <a:blip r:embed="rId3"/>
          <a:stretch>
            <a:fillRect/>
          </a:stretch>
        </p:blipFill>
        <p:spPr>
          <a:xfrm>
            <a:off x="7754112" y="292608"/>
            <a:ext cx="932688" cy="210984"/>
          </a:xfrm>
          <a:prstGeom prst="rect">
            <a:avLst/>
          </a:prstGeom>
        </p:spPr>
      </p:pic>
      <p:sp>
        <p:nvSpPr>
          <p:cNvPr id="4" name="Text 1"/>
          <p:cNvSpPr/>
          <p:nvPr/>
        </p:nvSpPr>
        <p:spPr>
          <a:xfrm>
            <a:off x="457200" y="274320"/>
            <a:ext cx="7315200" cy="237744"/>
          </a:xfrm>
          <a:prstGeom prst="rect">
            <a:avLst/>
          </a:prstGeom>
          <a:noFill/>
          <a:ln/>
        </p:spPr>
        <p:txBody>
          <a:bodyPr wrap="square" lIns="0" tIns="0" rIns="0" bIns="0" rtlCol="0" anchor="ctr"/>
          <a:lstStyle/>
          <a:p>
            <a:pPr marL="0" indent="0">
              <a:buNone/>
            </a:pPr>
            <a:r>
              <a:rPr lang="en-US" sz="950" b="1" kern="0" spc="300" dirty="0">
                <a:solidFill>
                  <a:srgbClr val="5391D5"/>
                </a:solidFill>
                <a:latin typeface="Open Sans" pitchFamily="34" charset="0"/>
                <a:ea typeface="Open Sans" pitchFamily="34" charset="-122"/>
                <a:cs typeface="Open Sans" pitchFamily="34" charset="-120"/>
              </a:rPr>
              <a:t>OUR CLIENTS</a:t>
            </a:r>
            <a:endParaRPr lang="en-US" sz="950" dirty="0"/>
          </a:p>
        </p:txBody>
      </p:sp>
      <p:sp>
        <p:nvSpPr>
          <p:cNvPr id="5" name="Text 2"/>
          <p:cNvSpPr/>
          <p:nvPr/>
        </p:nvSpPr>
        <p:spPr>
          <a:xfrm>
            <a:off x="457200" y="512064"/>
            <a:ext cx="7589520" cy="566928"/>
          </a:xfrm>
          <a:prstGeom prst="rect">
            <a:avLst/>
          </a:prstGeom>
          <a:noFill/>
          <a:ln/>
        </p:spPr>
        <p:txBody>
          <a:bodyPr wrap="square" lIns="0" tIns="0" rIns="0" bIns="0" rtlCol="0" anchor="ctr"/>
          <a:lstStyle/>
          <a:p>
            <a:pPr marL="0" indent="0">
              <a:buNone/>
            </a:pPr>
            <a:r>
              <a:rPr lang="en-US" sz="2700" b="1" dirty="0">
                <a:solidFill>
                  <a:srgbClr val="010131"/>
                </a:solidFill>
                <a:latin typeface="Open Sans" pitchFamily="34" charset="0"/>
                <a:ea typeface="Open Sans" pitchFamily="34" charset="-122"/>
                <a:cs typeface="Open Sans" pitchFamily="34" charset="-120"/>
              </a:rPr>
              <a:t>Trusted by leading organizations</a:t>
            </a:r>
            <a:endParaRPr lang="en-US" sz="2700" dirty="0"/>
          </a:p>
        </p:txBody>
      </p:sp>
      <p:sp>
        <p:nvSpPr>
          <p:cNvPr id="46" name="Shape 35"/>
          <p:cNvSpPr/>
          <p:nvPr/>
        </p:nvSpPr>
        <p:spPr>
          <a:xfrm>
            <a:off x="365760" y="4882896"/>
            <a:ext cx="1078992" cy="201168"/>
          </a:xfrm>
          <a:prstGeom prst="roundRect">
            <a:avLst>
              <a:gd name="adj" fmla="val 22727"/>
            </a:avLst>
          </a:prstGeom>
          <a:solidFill>
            <a:srgbClr val="5391D5"/>
          </a:solidFill>
          <a:ln w="12700">
            <a:solidFill>
              <a:srgbClr val="5391D5"/>
            </a:solidFill>
            <a:prstDash val="solid"/>
          </a:ln>
        </p:spPr>
        <p:txBody>
          <a:bodyPr/>
          <a:lstStyle/>
          <a:p>
            <a:endParaRPr lang="en-AE" dirty="0"/>
          </a:p>
        </p:txBody>
      </p:sp>
      <p:sp>
        <p:nvSpPr>
          <p:cNvPr id="47" name="Text 36"/>
          <p:cNvSpPr/>
          <p:nvPr/>
        </p:nvSpPr>
        <p:spPr>
          <a:xfrm>
            <a:off x="365760" y="4882896"/>
            <a:ext cx="1078992" cy="201168"/>
          </a:xfrm>
          <a:prstGeom prst="rect">
            <a:avLst/>
          </a:prstGeom>
          <a:noFill/>
          <a:ln/>
        </p:spPr>
        <p:txBody>
          <a:bodyPr wrap="square" lIns="0" tIns="0" rIns="0" bIns="0" rtlCol="0" anchor="ctr"/>
          <a:lstStyle/>
          <a:p>
            <a:pPr marL="0" indent="0" algn="ctr">
              <a:buNone/>
            </a:pPr>
            <a:r>
              <a:rPr lang="en-US" sz="700" b="1" kern="0" spc="200" dirty="0">
                <a:solidFill>
                  <a:srgbClr val="FFFFFF"/>
                </a:solidFill>
                <a:latin typeface="Open Sans" pitchFamily="34" charset="0"/>
                <a:ea typeface="Open Sans" pitchFamily="34" charset="-122"/>
                <a:cs typeface="Open Sans" pitchFamily="34" charset="-120"/>
              </a:rPr>
              <a:t>CLIENTS</a:t>
            </a:r>
            <a:endParaRPr lang="en-US" sz="700" dirty="0"/>
          </a:p>
        </p:txBody>
      </p:sp>
      <p:sp>
        <p:nvSpPr>
          <p:cNvPr id="48" name="Text 37"/>
          <p:cNvSpPr/>
          <p:nvPr/>
        </p:nvSpPr>
        <p:spPr>
          <a:xfrm>
            <a:off x="1581912" y="4882896"/>
            <a:ext cx="4572000" cy="201168"/>
          </a:xfrm>
          <a:prstGeom prst="rect">
            <a:avLst/>
          </a:prstGeom>
          <a:noFill/>
          <a:ln/>
        </p:spPr>
        <p:txBody>
          <a:bodyPr wrap="square" lIns="0" tIns="0" rIns="0" bIns="0" rtlCol="0" anchor="ctr"/>
          <a:lstStyle/>
          <a:p>
            <a:pPr marL="0" indent="0">
              <a:buNone/>
            </a:pPr>
            <a:r>
              <a:rPr lang="en-US" sz="800" dirty="0">
                <a:solidFill>
                  <a:srgbClr val="64748B"/>
                </a:solidFill>
                <a:latin typeface="Open Sans" pitchFamily="34" charset="0"/>
                <a:ea typeface="Open Sans" pitchFamily="34" charset="-122"/>
                <a:cs typeface="Open Sans" pitchFamily="34" charset="-120"/>
              </a:rPr>
              <a:t>VIFM Corporate Profile</a:t>
            </a:r>
            <a:endParaRPr lang="en-US" sz="800" dirty="0"/>
          </a:p>
        </p:txBody>
      </p:sp>
      <p:grpSp>
        <p:nvGrpSpPr>
          <p:cNvPr id="2950" name="Group 2949">
            <a:extLst>
              <a:ext uri="{FF2B5EF4-FFF2-40B4-BE49-F238E27FC236}">
                <a16:creationId xmlns:a16="http://schemas.microsoft.com/office/drawing/2014/main" id="{F12D4272-CED4-688B-9098-0185468943AE}"/>
              </a:ext>
            </a:extLst>
          </p:cNvPr>
          <p:cNvGrpSpPr>
            <a:grpSpLocks noChangeAspect="1"/>
          </p:cNvGrpSpPr>
          <p:nvPr/>
        </p:nvGrpSpPr>
        <p:grpSpPr>
          <a:xfrm>
            <a:off x="63567" y="1075766"/>
            <a:ext cx="9010838" cy="3276000"/>
            <a:chOff x="398856" y="1292992"/>
            <a:chExt cx="8476287" cy="2914362"/>
          </a:xfrm>
        </p:grpSpPr>
        <p:pic>
          <p:nvPicPr>
            <p:cNvPr id="15" name="Picture 14">
              <a:extLst>
                <a:ext uri="{FF2B5EF4-FFF2-40B4-BE49-F238E27FC236}">
                  <a16:creationId xmlns:a16="http://schemas.microsoft.com/office/drawing/2014/main" id="{08137728-E620-E877-588D-96CA6E39300E}"/>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427426" y="1292992"/>
              <a:ext cx="1003340" cy="412965"/>
            </a:xfrm>
            <a:prstGeom prst="rect">
              <a:avLst/>
            </a:prstGeom>
          </p:spPr>
        </p:pic>
        <p:pic>
          <p:nvPicPr>
            <p:cNvPr id="16" name="Picture 15">
              <a:extLst>
                <a:ext uri="{FF2B5EF4-FFF2-40B4-BE49-F238E27FC236}">
                  <a16:creationId xmlns:a16="http://schemas.microsoft.com/office/drawing/2014/main" id="{0C1AFC97-E059-D09F-3FF1-71E31E3C2F89}"/>
                </a:ext>
              </a:extLst>
            </p:cNvPr>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63833" y="1432135"/>
              <a:ext cx="1044032" cy="203805"/>
            </a:xfrm>
            <a:prstGeom prst="rect">
              <a:avLst/>
            </a:prstGeom>
            <a:noFill/>
            <a:ln>
              <a:noFill/>
            </a:ln>
          </p:spPr>
        </p:pic>
        <p:pic>
          <p:nvPicPr>
            <p:cNvPr id="17" name="Picture 16">
              <a:extLst>
                <a:ext uri="{FF2B5EF4-FFF2-40B4-BE49-F238E27FC236}">
                  <a16:creationId xmlns:a16="http://schemas.microsoft.com/office/drawing/2014/main" id="{C1880D6F-4654-EA2A-FB61-A8753279F26B}"/>
                </a:ext>
              </a:extLst>
            </p:cNvPr>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82735" y="1659567"/>
              <a:ext cx="893631" cy="439425"/>
            </a:xfrm>
            <a:prstGeom prst="rect">
              <a:avLst/>
            </a:prstGeom>
            <a:noFill/>
            <a:ln>
              <a:noFill/>
            </a:ln>
          </p:spPr>
        </p:pic>
        <p:pic>
          <p:nvPicPr>
            <p:cNvPr id="18" name="Picture 17">
              <a:extLst>
                <a:ext uri="{FF2B5EF4-FFF2-40B4-BE49-F238E27FC236}">
                  <a16:creationId xmlns:a16="http://schemas.microsoft.com/office/drawing/2014/main" id="{6F324214-7DAF-E711-D068-4EE8FEC2FD4C}"/>
                </a:ext>
              </a:extLst>
            </p:cNvPr>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79560" y="1749342"/>
              <a:ext cx="802672" cy="345870"/>
            </a:xfrm>
            <a:prstGeom prst="rect">
              <a:avLst/>
            </a:prstGeom>
            <a:noFill/>
            <a:ln>
              <a:noFill/>
            </a:ln>
          </p:spPr>
        </p:pic>
        <p:pic>
          <p:nvPicPr>
            <p:cNvPr id="19" name="Picture 18">
              <a:extLst>
                <a:ext uri="{FF2B5EF4-FFF2-40B4-BE49-F238E27FC236}">
                  <a16:creationId xmlns:a16="http://schemas.microsoft.com/office/drawing/2014/main" id="{4FA173C3-845C-76C9-46A5-93BC026A58A8}"/>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56987" y="1787142"/>
              <a:ext cx="718096" cy="285390"/>
            </a:xfrm>
            <a:prstGeom prst="rect">
              <a:avLst/>
            </a:prstGeom>
            <a:noFill/>
            <a:ln>
              <a:noFill/>
            </a:ln>
          </p:spPr>
        </p:pic>
        <p:pic>
          <p:nvPicPr>
            <p:cNvPr id="20" name="Picture 19">
              <a:extLst>
                <a:ext uri="{FF2B5EF4-FFF2-40B4-BE49-F238E27FC236}">
                  <a16:creationId xmlns:a16="http://schemas.microsoft.com/office/drawing/2014/main" id="{0E9FD380-3B82-E8A0-8FEF-48ADB374FA86}"/>
                </a:ext>
              </a:extLst>
            </p:cNvPr>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5426" y="1787142"/>
              <a:ext cx="1068367" cy="264600"/>
            </a:xfrm>
            <a:prstGeom prst="rect">
              <a:avLst/>
            </a:prstGeom>
            <a:noFill/>
            <a:ln>
              <a:noFill/>
            </a:ln>
          </p:spPr>
        </p:pic>
        <p:pic>
          <p:nvPicPr>
            <p:cNvPr id="21" name="Picture 20">
              <a:extLst>
                <a:ext uri="{FF2B5EF4-FFF2-40B4-BE49-F238E27FC236}">
                  <a16:creationId xmlns:a16="http://schemas.microsoft.com/office/drawing/2014/main" id="{93C5E983-7412-2D12-6E89-629C1632590D}"/>
                </a:ext>
              </a:extLst>
            </p:cNvPr>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7839" y="2204229"/>
              <a:ext cx="528598" cy="419580"/>
            </a:xfrm>
            <a:prstGeom prst="rect">
              <a:avLst/>
            </a:prstGeom>
            <a:noFill/>
            <a:ln>
              <a:noFill/>
            </a:ln>
          </p:spPr>
        </p:pic>
        <p:pic>
          <p:nvPicPr>
            <p:cNvPr id="22" name="Picture 21">
              <a:extLst>
                <a:ext uri="{FF2B5EF4-FFF2-40B4-BE49-F238E27FC236}">
                  <a16:creationId xmlns:a16="http://schemas.microsoft.com/office/drawing/2014/main" id="{189AC7A6-BB4C-0868-A809-ADFA7BF2D8E8}"/>
                </a:ext>
              </a:extLst>
            </p:cNvPr>
            <p:cNvPicPr>
              <a:picLocks noChangeAspect="1"/>
            </p:cNvPicPr>
            <p:nvPr/>
          </p:nvPicPr>
          <p:blipFill rotWithShape="1">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t="21692" b="21835"/>
            <a:stretch/>
          </p:blipFill>
          <p:spPr bwMode="auto">
            <a:xfrm>
              <a:off x="3033216" y="2218340"/>
              <a:ext cx="980600" cy="436905"/>
            </a:xfrm>
            <a:prstGeom prst="rect">
              <a:avLst/>
            </a:prstGeom>
            <a:noFill/>
            <a:ln>
              <a:noFill/>
            </a:ln>
          </p:spPr>
        </p:pic>
        <p:pic>
          <p:nvPicPr>
            <p:cNvPr id="23" name="Picture 22">
              <a:extLst>
                <a:ext uri="{FF2B5EF4-FFF2-40B4-BE49-F238E27FC236}">
                  <a16:creationId xmlns:a16="http://schemas.microsoft.com/office/drawing/2014/main" id="{3DE4A12C-90C6-F91E-FD59-40C058A507FB}"/>
                </a:ext>
              </a:extLst>
            </p:cNvPr>
            <p:cNvPicPr>
              <a:picLocks noChangeAspect="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26841" y="1893324"/>
              <a:ext cx="898418" cy="222705"/>
            </a:xfrm>
            <a:prstGeom prst="rect">
              <a:avLst/>
            </a:prstGeom>
            <a:noFill/>
            <a:ln>
              <a:noFill/>
            </a:ln>
          </p:spPr>
        </p:pic>
        <p:pic>
          <p:nvPicPr>
            <p:cNvPr id="24" name="Picture 23">
              <a:extLst>
                <a:ext uri="{FF2B5EF4-FFF2-40B4-BE49-F238E27FC236}">
                  <a16:creationId xmlns:a16="http://schemas.microsoft.com/office/drawing/2014/main" id="{F708160E-EA3E-EF5A-BA4E-75E10E8736C3}"/>
                </a:ext>
              </a:extLst>
            </p:cNvPr>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2114498" y="2322290"/>
              <a:ext cx="870891" cy="182700"/>
            </a:xfrm>
            <a:prstGeom prst="rect">
              <a:avLst/>
            </a:prstGeom>
            <a:noFill/>
            <a:ln>
              <a:noFill/>
            </a:ln>
          </p:spPr>
        </p:pic>
        <p:pic>
          <p:nvPicPr>
            <p:cNvPr id="25" name="Picture 24" descr="A close up of a sign  Description automatically generated">
              <a:extLst>
                <a:ext uri="{FF2B5EF4-FFF2-40B4-BE49-F238E27FC236}">
                  <a16:creationId xmlns:a16="http://schemas.microsoft.com/office/drawing/2014/main" id="{13C56504-A75D-BACC-0A76-1FAEB09CA4D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7200" y="2667648"/>
              <a:ext cx="813842" cy="473445"/>
            </a:xfrm>
            <a:prstGeom prst="rect">
              <a:avLst/>
            </a:prstGeom>
          </p:spPr>
        </p:pic>
        <p:pic>
          <p:nvPicPr>
            <p:cNvPr id="26" name="Picture 25" descr="A close up of a logo  Description automatically generated">
              <a:extLst>
                <a:ext uri="{FF2B5EF4-FFF2-40B4-BE49-F238E27FC236}">
                  <a16:creationId xmlns:a16="http://schemas.microsoft.com/office/drawing/2014/main" id="{6DA4999B-FB94-2961-812B-3B5F17E0E56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60548" y="2360757"/>
              <a:ext cx="1505608" cy="210420"/>
            </a:xfrm>
            <a:prstGeom prst="rect">
              <a:avLst/>
            </a:prstGeom>
          </p:spPr>
        </p:pic>
        <p:pic>
          <p:nvPicPr>
            <p:cNvPr id="27" name="Picture 26">
              <a:extLst>
                <a:ext uri="{FF2B5EF4-FFF2-40B4-BE49-F238E27FC236}">
                  <a16:creationId xmlns:a16="http://schemas.microsoft.com/office/drawing/2014/main" id="{EBF43313-F2B4-406E-DB1C-B00B0E840BEA}"/>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6613983" y="2374932"/>
              <a:ext cx="1217173" cy="185220"/>
            </a:xfrm>
            <a:prstGeom prst="rect">
              <a:avLst/>
            </a:prstGeom>
          </p:spPr>
        </p:pic>
        <p:pic>
          <p:nvPicPr>
            <p:cNvPr id="28" name="Picture 27" descr="A close up of a logo  Description automatically generated">
              <a:extLst>
                <a:ext uri="{FF2B5EF4-FFF2-40B4-BE49-F238E27FC236}">
                  <a16:creationId xmlns:a16="http://schemas.microsoft.com/office/drawing/2014/main" id="{109A8A7E-40D6-FAB9-7E3A-110960545FBF}"/>
                </a:ext>
              </a:extLst>
            </p:cNvPr>
            <p:cNvPicPr>
              <a:picLocks noChangeAspect="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20064" y="2690554"/>
              <a:ext cx="651473" cy="514710"/>
            </a:xfrm>
            <a:prstGeom prst="rect">
              <a:avLst/>
            </a:prstGeom>
          </p:spPr>
        </p:pic>
        <p:pic>
          <p:nvPicPr>
            <p:cNvPr id="29" name="Picture 28">
              <a:extLst>
                <a:ext uri="{FF2B5EF4-FFF2-40B4-BE49-F238E27FC236}">
                  <a16:creationId xmlns:a16="http://schemas.microsoft.com/office/drawing/2014/main" id="{479BC456-6B4B-9A83-9EFE-CA81889F0C29}"/>
                </a:ext>
              </a:extLst>
            </p:cNvPr>
            <p:cNvPicPr>
              <a:picLocks noChangeAspect="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164264" y="2319140"/>
              <a:ext cx="902407" cy="176400"/>
            </a:xfrm>
            <a:prstGeom prst="rect">
              <a:avLst/>
            </a:prstGeom>
          </p:spPr>
        </p:pic>
        <p:pic>
          <p:nvPicPr>
            <p:cNvPr id="30" name="Picture 29">
              <a:extLst>
                <a:ext uri="{FF2B5EF4-FFF2-40B4-BE49-F238E27FC236}">
                  <a16:creationId xmlns:a16="http://schemas.microsoft.com/office/drawing/2014/main" id="{F503D216-0523-977C-5022-DBC14B578F8F}"/>
                </a:ext>
              </a:extLst>
            </p:cNvPr>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761387" y="1332997"/>
              <a:ext cx="526604" cy="394695"/>
            </a:xfrm>
            <a:prstGeom prst="rect">
              <a:avLst/>
            </a:prstGeom>
            <a:noFill/>
            <a:ln>
              <a:noFill/>
            </a:ln>
          </p:spPr>
        </p:pic>
        <p:pic>
          <p:nvPicPr>
            <p:cNvPr id="31" name="Picture 30">
              <a:extLst>
                <a:ext uri="{FF2B5EF4-FFF2-40B4-BE49-F238E27FC236}">
                  <a16:creationId xmlns:a16="http://schemas.microsoft.com/office/drawing/2014/main" id="{651B8A4E-044E-181D-AC19-21BB8B256702}"/>
                </a:ext>
              </a:extLst>
            </p:cNvPr>
            <p:cNvPicPr>
              <a:picLocks noChangeAspect="1"/>
            </p:cNvPicPr>
            <p:nvPr/>
          </p:nvPicPr>
          <p:blipFill>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77014" y="1356535"/>
              <a:ext cx="840571" cy="368235"/>
            </a:xfrm>
            <a:prstGeom prst="rect">
              <a:avLst/>
            </a:prstGeom>
          </p:spPr>
        </p:pic>
        <p:pic>
          <p:nvPicPr>
            <p:cNvPr id="32" name="Picture 31">
              <a:extLst>
                <a:ext uri="{FF2B5EF4-FFF2-40B4-BE49-F238E27FC236}">
                  <a16:creationId xmlns:a16="http://schemas.microsoft.com/office/drawing/2014/main" id="{F62ABEB7-D2CC-AC6C-C539-64A9C5CA1FED}"/>
                </a:ext>
              </a:extLst>
            </p:cNvPr>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2763710" y="2756704"/>
              <a:ext cx="771953" cy="439425"/>
            </a:xfrm>
            <a:prstGeom prst="rect">
              <a:avLst/>
            </a:prstGeom>
            <a:noFill/>
            <a:ln>
              <a:noFill/>
            </a:ln>
          </p:spPr>
        </p:pic>
        <p:pic>
          <p:nvPicPr>
            <p:cNvPr id="33" name="Picture 32">
              <a:extLst>
                <a:ext uri="{FF2B5EF4-FFF2-40B4-BE49-F238E27FC236}">
                  <a16:creationId xmlns:a16="http://schemas.microsoft.com/office/drawing/2014/main" id="{FA8E3FC6-4B1D-9049-A8A2-35D42D4073A5}"/>
                </a:ext>
              </a:extLst>
            </p:cNvPr>
            <p:cNvPicPr>
              <a:picLocks noChangeAspect="1"/>
            </p:cNvPicPr>
            <p:nvPr/>
          </p:nvPicPr>
          <p:blipFill>
            <a:blip r:embed="rId22">
              <a:extLst>
                <a:ext uri="{28A0092B-C50C-407E-A947-70E740481C1C}">
                  <a14:useLocalDpi xmlns:a14="http://schemas.microsoft.com/office/drawing/2010/main" val="0"/>
                </a:ext>
              </a:extLst>
            </a:blip>
            <a:srcRect/>
            <a:stretch/>
          </p:blipFill>
          <p:spPr bwMode="auto">
            <a:xfrm>
              <a:off x="2032780" y="2879554"/>
              <a:ext cx="658643" cy="204986"/>
            </a:xfrm>
            <a:prstGeom prst="rect">
              <a:avLst/>
            </a:prstGeom>
            <a:noFill/>
          </p:spPr>
        </p:pic>
        <p:pic>
          <p:nvPicPr>
            <p:cNvPr id="34" name="Picture 33">
              <a:extLst>
                <a:ext uri="{FF2B5EF4-FFF2-40B4-BE49-F238E27FC236}">
                  <a16:creationId xmlns:a16="http://schemas.microsoft.com/office/drawing/2014/main" id="{E76F0F09-ACE5-6369-6325-6B92D31D44E6}"/>
                </a:ext>
              </a:extLst>
            </p:cNvPr>
            <p:cNvPicPr/>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76483" y="2818129"/>
              <a:ext cx="1171294" cy="342720"/>
            </a:xfrm>
            <a:prstGeom prst="rect">
              <a:avLst/>
            </a:prstGeom>
            <a:noFill/>
            <a:ln>
              <a:noFill/>
            </a:ln>
          </p:spPr>
        </p:pic>
        <p:pic>
          <p:nvPicPr>
            <p:cNvPr id="35" name="Picture 34" descr="Text  Description automatically generated with low confidence">
              <a:extLst>
                <a:ext uri="{FF2B5EF4-FFF2-40B4-BE49-F238E27FC236}">
                  <a16:creationId xmlns:a16="http://schemas.microsoft.com/office/drawing/2014/main" id="{DD1CE978-DD43-9052-9EE4-E97561C76465}"/>
                </a:ext>
              </a:extLst>
            </p:cNvPr>
            <p:cNvPicPr/>
            <p:nvPr/>
          </p:nvPicPr>
          <p:blipFill>
            <a:blip r:embed="rId24">
              <a:clrChange>
                <a:clrFrom>
                  <a:srgbClr val="FEFFFD"/>
                </a:clrFrom>
                <a:clrTo>
                  <a:srgbClr val="FEFFFD">
                    <a:alpha val="0"/>
                  </a:srgbClr>
                </a:clrTo>
              </a:clrChange>
              <a:extLst>
                <a:ext uri="{28A0092B-C50C-407E-A947-70E740481C1C}">
                  <a14:useLocalDpi xmlns:a14="http://schemas.microsoft.com/office/drawing/2010/main" val="0"/>
                </a:ext>
              </a:extLst>
            </a:blip>
            <a:srcRect/>
            <a:stretch/>
          </p:blipFill>
          <p:spPr bwMode="auto">
            <a:xfrm>
              <a:off x="3394329" y="1401667"/>
              <a:ext cx="886849" cy="261765"/>
            </a:xfrm>
            <a:prstGeom prst="rect">
              <a:avLst/>
            </a:prstGeom>
            <a:noFill/>
            <a:ln>
              <a:noFill/>
            </a:ln>
          </p:spPr>
        </p:pic>
        <p:pic>
          <p:nvPicPr>
            <p:cNvPr id="36" name="Picture 35">
              <a:extLst>
                <a:ext uri="{FF2B5EF4-FFF2-40B4-BE49-F238E27FC236}">
                  <a16:creationId xmlns:a16="http://schemas.microsoft.com/office/drawing/2014/main" id="{7B9F90A8-0F35-2734-AF0C-20AD02E00B2A}"/>
                </a:ext>
              </a:extLst>
            </p:cNvPr>
            <p:cNvPicPr/>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2861660" y="3130678"/>
              <a:ext cx="932727" cy="694890"/>
            </a:xfrm>
            <a:prstGeom prst="rect">
              <a:avLst/>
            </a:prstGeom>
            <a:noFill/>
            <a:ln>
              <a:noFill/>
            </a:ln>
          </p:spPr>
        </p:pic>
        <p:pic>
          <p:nvPicPr>
            <p:cNvPr id="37" name="Picture 36">
              <a:extLst>
                <a:ext uri="{FF2B5EF4-FFF2-40B4-BE49-F238E27FC236}">
                  <a16:creationId xmlns:a16="http://schemas.microsoft.com/office/drawing/2014/main" id="{CDC4BA14-8968-F2A3-A94F-5B5BAE6F2F09}"/>
                </a:ext>
              </a:extLst>
            </p:cNvPr>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2085673" y="3262550"/>
              <a:ext cx="708521" cy="367605"/>
            </a:xfrm>
            <a:prstGeom prst="rect">
              <a:avLst/>
            </a:prstGeom>
            <a:noFill/>
            <a:ln>
              <a:noFill/>
            </a:ln>
          </p:spPr>
        </p:pic>
        <p:pic>
          <p:nvPicPr>
            <p:cNvPr id="38" name="Picture 37" descr="Logo, company name  Description automatically generated">
              <a:extLst>
                <a:ext uri="{FF2B5EF4-FFF2-40B4-BE49-F238E27FC236}">
                  <a16:creationId xmlns:a16="http://schemas.microsoft.com/office/drawing/2014/main" id="{2CD0334D-7190-552E-36D2-1D3F545548DA}"/>
                </a:ext>
              </a:extLst>
            </p:cNvPr>
            <p:cNvPicPr>
              <a:picLocks noChangeAspect="1"/>
            </p:cNvPicPr>
            <p:nvPr/>
          </p:nvPicPr>
          <p:blipFill>
            <a:blip r:embed="rId2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95857" y="3319250"/>
              <a:ext cx="622350" cy="273735"/>
            </a:xfrm>
            <a:prstGeom prst="rect">
              <a:avLst/>
            </a:prstGeom>
          </p:spPr>
        </p:pic>
        <p:pic>
          <p:nvPicPr>
            <p:cNvPr id="39" name="Picture 38">
              <a:extLst>
                <a:ext uri="{FF2B5EF4-FFF2-40B4-BE49-F238E27FC236}">
                  <a16:creationId xmlns:a16="http://schemas.microsoft.com/office/drawing/2014/main" id="{68DAD7E7-0F7D-9292-B06B-5576799B8D2A}"/>
                </a:ext>
              </a:extLst>
            </p:cNvPr>
            <p:cNvPicPr>
              <a:picLocks noChangeAspect="1"/>
            </p:cNvPicPr>
            <p:nvPr/>
          </p:nvPicPr>
          <p:blipFill>
            <a:blip r:embed="rId28" cstate="print">
              <a:clrChange>
                <a:clrFrom>
                  <a:srgbClr val="FEFFFA"/>
                </a:clrFrom>
                <a:clrTo>
                  <a:srgbClr val="FEFFFA">
                    <a:alpha val="0"/>
                  </a:srgbClr>
                </a:clrTo>
              </a:clrChange>
              <a:extLst>
                <a:ext uri="{28A0092B-C50C-407E-A947-70E740481C1C}">
                  <a14:useLocalDpi xmlns:a14="http://schemas.microsoft.com/office/drawing/2010/main" val="0"/>
                </a:ext>
              </a:extLst>
            </a:blip>
            <a:stretch>
              <a:fillRect/>
            </a:stretch>
          </p:blipFill>
          <p:spPr>
            <a:xfrm>
              <a:off x="5978277" y="1796592"/>
              <a:ext cx="781927" cy="315945"/>
            </a:xfrm>
            <a:prstGeom prst="rect">
              <a:avLst/>
            </a:prstGeom>
          </p:spPr>
        </p:pic>
        <p:pic>
          <p:nvPicPr>
            <p:cNvPr id="40" name="Picture 39" descr="A close up of a sign  Description automatically generated">
              <a:extLst>
                <a:ext uri="{FF2B5EF4-FFF2-40B4-BE49-F238E27FC236}">
                  <a16:creationId xmlns:a16="http://schemas.microsoft.com/office/drawing/2014/main" id="{7036C711-0854-DC33-179C-3FF79AAFC102}"/>
                </a:ext>
              </a:extLst>
            </p:cNvPr>
            <p:cNvPicPr>
              <a:picLocks noChangeAspect="1"/>
            </p:cNvPicPr>
            <p:nvPr/>
          </p:nvPicPr>
          <p:blipFill>
            <a:blip r:embed="rId29">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1343329" y="2818848"/>
              <a:ext cx="617164" cy="290430"/>
            </a:xfrm>
            <a:prstGeom prst="rect">
              <a:avLst/>
            </a:prstGeom>
          </p:spPr>
        </p:pic>
        <p:pic>
          <p:nvPicPr>
            <p:cNvPr id="41" name="Picture 40">
              <a:extLst>
                <a:ext uri="{FF2B5EF4-FFF2-40B4-BE49-F238E27FC236}">
                  <a16:creationId xmlns:a16="http://schemas.microsoft.com/office/drawing/2014/main" id="{43FDBE77-805F-3BB6-1379-D1D2D2FFD36F}"/>
                </a:ext>
              </a:extLst>
            </p:cNvPr>
            <p:cNvPicPr/>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43824" y="2704729"/>
              <a:ext cx="534982" cy="415800"/>
            </a:xfrm>
            <a:prstGeom prst="rect">
              <a:avLst/>
            </a:prstGeom>
            <a:noFill/>
            <a:ln>
              <a:noFill/>
            </a:ln>
          </p:spPr>
        </p:pic>
        <p:pic>
          <p:nvPicPr>
            <p:cNvPr id="42" name="Picture 41">
              <a:extLst>
                <a:ext uri="{FF2B5EF4-FFF2-40B4-BE49-F238E27FC236}">
                  <a16:creationId xmlns:a16="http://schemas.microsoft.com/office/drawing/2014/main" id="{4704832C-79BF-42EC-5E3C-112B116BA41A}"/>
                </a:ext>
              </a:extLst>
            </p:cNvPr>
            <p:cNvPicPr>
              <a:picLocks noChangeAspect="1"/>
            </p:cNvPicPr>
            <p:nvPr/>
          </p:nvPicPr>
          <p:blipFill>
            <a:blip r:embed="rId3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8856" y="3205850"/>
              <a:ext cx="929535" cy="389970"/>
            </a:xfrm>
            <a:prstGeom prst="rect">
              <a:avLst/>
            </a:prstGeom>
            <a:noFill/>
            <a:ln>
              <a:noFill/>
            </a:ln>
          </p:spPr>
        </p:pic>
        <p:pic>
          <p:nvPicPr>
            <p:cNvPr id="43" name="Picture 42">
              <a:extLst>
                <a:ext uri="{FF2B5EF4-FFF2-40B4-BE49-F238E27FC236}">
                  <a16:creationId xmlns:a16="http://schemas.microsoft.com/office/drawing/2014/main" id="{24C8F5B9-CF83-8DDD-DB81-E10075DC167A}"/>
                </a:ext>
              </a:extLst>
            </p:cNvPr>
            <p:cNvPicPr>
              <a:picLocks noChangeAspect="1"/>
            </p:cNvPicPr>
            <p:nvPr/>
          </p:nvPicPr>
          <p:blipFill rotWithShape="1">
            <a:blip r:embed="rId32">
              <a:clrChange>
                <a:clrFrom>
                  <a:srgbClr val="FFFFFF"/>
                </a:clrFrom>
                <a:clrTo>
                  <a:srgbClr val="FFFFFF">
                    <a:alpha val="0"/>
                  </a:srgbClr>
                </a:clrTo>
              </a:clrChange>
              <a:extLst>
                <a:ext uri="{28A0092B-C50C-407E-A947-70E740481C1C}">
                  <a14:useLocalDpi xmlns:a14="http://schemas.microsoft.com/office/drawing/2010/main" val="0"/>
                </a:ext>
              </a:extLst>
            </a:blip>
            <a:srcRect t="15290"/>
            <a:stretch/>
          </p:blipFill>
          <p:spPr bwMode="auto">
            <a:xfrm>
              <a:off x="6446735" y="3340747"/>
              <a:ext cx="782326" cy="523530"/>
            </a:xfrm>
            <a:prstGeom prst="rect">
              <a:avLst/>
            </a:prstGeom>
            <a:ln>
              <a:noFill/>
            </a:ln>
            <a:extLst>
              <a:ext uri="{53640926-AAD7-44D8-BBD7-CCE9431645EC}">
                <a14:shadowObscured xmlns:a14="http://schemas.microsoft.com/office/drawing/2010/main"/>
              </a:ext>
            </a:extLst>
          </p:spPr>
        </p:pic>
        <p:pic>
          <p:nvPicPr>
            <p:cNvPr id="44" name="Picture 43">
              <a:extLst>
                <a:ext uri="{FF2B5EF4-FFF2-40B4-BE49-F238E27FC236}">
                  <a16:creationId xmlns:a16="http://schemas.microsoft.com/office/drawing/2014/main" id="{47A8D4C9-9793-8890-ECAD-999EB1AF782F}"/>
                </a:ext>
              </a:extLst>
            </p:cNvPr>
            <p:cNvPicPr>
              <a:picLocks noChangeAspect="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4239" y="1292992"/>
              <a:ext cx="813842" cy="465570"/>
            </a:xfrm>
            <a:prstGeom prst="rect">
              <a:avLst/>
            </a:prstGeom>
          </p:spPr>
        </p:pic>
        <p:pic>
          <p:nvPicPr>
            <p:cNvPr id="45" name="Picture 44">
              <a:extLst>
                <a:ext uri="{FF2B5EF4-FFF2-40B4-BE49-F238E27FC236}">
                  <a16:creationId xmlns:a16="http://schemas.microsoft.com/office/drawing/2014/main" id="{20A2DCDF-CAAE-ED84-DC25-17ECB1CE028C}"/>
                </a:ext>
              </a:extLst>
            </p:cNvPr>
            <p:cNvPicPr>
              <a:picLocks noChangeAspect="1"/>
            </p:cNvPicPr>
            <p:nvPr/>
          </p:nvPicPr>
          <p:blipFill>
            <a:blip r:embed="rId34">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27445" y="1784649"/>
              <a:ext cx="1011652" cy="239636"/>
            </a:xfrm>
            <a:prstGeom prst="rect">
              <a:avLst/>
            </a:prstGeom>
          </p:spPr>
        </p:pic>
        <p:pic>
          <p:nvPicPr>
            <p:cNvPr id="50" name="Picture 49">
              <a:extLst>
                <a:ext uri="{FF2B5EF4-FFF2-40B4-BE49-F238E27FC236}">
                  <a16:creationId xmlns:a16="http://schemas.microsoft.com/office/drawing/2014/main" id="{721A7D4A-695A-E11D-FD0D-0CA87976FE07}"/>
                </a:ext>
              </a:extLst>
            </p:cNvPr>
            <p:cNvPicPr>
              <a:picLocks noChangeAspect="1"/>
            </p:cNvPicPr>
            <p:nvPr/>
          </p:nvPicPr>
          <p:blipFill>
            <a:blip r:embed="rId3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442291" y="1796304"/>
              <a:ext cx="1037250" cy="257355"/>
            </a:xfrm>
            <a:prstGeom prst="rect">
              <a:avLst/>
            </a:prstGeom>
            <a:noFill/>
          </p:spPr>
        </p:pic>
        <p:pic>
          <p:nvPicPr>
            <p:cNvPr id="51" name="Picture 50" descr="Text  Description automatically generated">
              <a:extLst>
                <a:ext uri="{FF2B5EF4-FFF2-40B4-BE49-F238E27FC236}">
                  <a16:creationId xmlns:a16="http://schemas.microsoft.com/office/drawing/2014/main" id="{EF53E62C-AB73-8994-4DD8-E3A9F10FE863}"/>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7754112" y="1444041"/>
              <a:ext cx="882460" cy="198450"/>
            </a:xfrm>
            <a:prstGeom prst="rect">
              <a:avLst/>
            </a:prstGeom>
          </p:spPr>
        </p:pic>
        <p:pic>
          <p:nvPicPr>
            <p:cNvPr id="52" name="Picture 51" descr="A picture containing icon  Description automatically generated">
              <a:extLst>
                <a:ext uri="{FF2B5EF4-FFF2-40B4-BE49-F238E27FC236}">
                  <a16:creationId xmlns:a16="http://schemas.microsoft.com/office/drawing/2014/main" id="{5B500C8F-572A-E19C-C90B-61FB70B4B9D4}"/>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6763398" y="1716267"/>
              <a:ext cx="660249" cy="384300"/>
            </a:xfrm>
            <a:prstGeom prst="rect">
              <a:avLst/>
            </a:prstGeom>
          </p:spPr>
        </p:pic>
        <p:pic>
          <p:nvPicPr>
            <p:cNvPr id="53" name="Picture 52">
              <a:extLst>
                <a:ext uri="{FF2B5EF4-FFF2-40B4-BE49-F238E27FC236}">
                  <a16:creationId xmlns:a16="http://schemas.microsoft.com/office/drawing/2014/main" id="{02702EB6-7A6D-219F-997B-55582C05D202}"/>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4061643" y="2270315"/>
              <a:ext cx="951078" cy="281610"/>
            </a:xfrm>
            <a:prstGeom prst="rect">
              <a:avLst/>
            </a:prstGeom>
          </p:spPr>
        </p:pic>
        <p:pic>
          <p:nvPicPr>
            <p:cNvPr id="54" name="Picture 53">
              <a:extLst>
                <a:ext uri="{FF2B5EF4-FFF2-40B4-BE49-F238E27FC236}">
                  <a16:creationId xmlns:a16="http://schemas.microsoft.com/office/drawing/2014/main" id="{EDB0BF53-FCD4-6436-29EB-18FEB16E4BB4}"/>
                </a:ext>
              </a:extLst>
            </p:cNvPr>
            <p:cNvPicPr>
              <a:picLocks noChangeAspect="1"/>
            </p:cNvPicPr>
            <p:nvPr/>
          </p:nvPicPr>
          <p:blipFill>
            <a:blip r:embed="rId39">
              <a:extLst>
                <a:ext uri="{28A0092B-C50C-407E-A947-70E740481C1C}">
                  <a14:useLocalDpi xmlns:a14="http://schemas.microsoft.com/office/drawing/2010/main" val="0"/>
                </a:ext>
              </a:extLst>
            </a:blip>
            <a:srcRect/>
            <a:stretch/>
          </p:blipFill>
          <p:spPr bwMode="auto">
            <a:xfrm>
              <a:off x="3607950" y="2912629"/>
              <a:ext cx="710915" cy="154211"/>
            </a:xfrm>
            <a:prstGeom prst="rect">
              <a:avLst/>
            </a:prstGeom>
            <a:noFill/>
            <a:ln>
              <a:noFill/>
            </a:ln>
          </p:spPr>
        </p:pic>
        <p:pic>
          <p:nvPicPr>
            <p:cNvPr id="55" name="Picture 54" descr="A picture containing shape  Description automatically generated">
              <a:extLst>
                <a:ext uri="{FF2B5EF4-FFF2-40B4-BE49-F238E27FC236}">
                  <a16:creationId xmlns:a16="http://schemas.microsoft.com/office/drawing/2014/main" id="{CCEBCC75-A2A7-3BCD-A1D4-DED7ADB24392}"/>
                </a:ext>
              </a:extLst>
            </p:cNvPr>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4391152" y="2912629"/>
              <a:ext cx="813044" cy="222390"/>
            </a:xfrm>
            <a:prstGeom prst="rect">
              <a:avLst/>
            </a:prstGeom>
          </p:spPr>
        </p:pic>
        <p:pic>
          <p:nvPicPr>
            <p:cNvPr id="56" name="Picture 55">
              <a:extLst>
                <a:ext uri="{FF2B5EF4-FFF2-40B4-BE49-F238E27FC236}">
                  <a16:creationId xmlns:a16="http://schemas.microsoft.com/office/drawing/2014/main" id="{29385FF0-74B4-37FF-9059-E0B767DCE50F}"/>
                </a:ext>
              </a:extLst>
            </p:cNvPr>
            <p:cNvPicPr/>
            <p:nvPr/>
          </p:nvPicPr>
          <p:blipFill>
            <a:blip r:embed="rId41">
              <a:extLst>
                <a:ext uri="{28A0092B-C50C-407E-A947-70E740481C1C}">
                  <a14:useLocalDpi xmlns:a14="http://schemas.microsoft.com/office/drawing/2010/main" val="0"/>
                </a:ext>
              </a:extLst>
            </a:blip>
            <a:srcRect/>
            <a:stretch>
              <a:fillRect/>
            </a:stretch>
          </p:blipFill>
          <p:spPr bwMode="auto">
            <a:xfrm>
              <a:off x="4704863" y="3425797"/>
              <a:ext cx="776342" cy="324135"/>
            </a:xfrm>
            <a:prstGeom prst="rect">
              <a:avLst/>
            </a:prstGeom>
            <a:noFill/>
            <a:ln>
              <a:noFill/>
            </a:ln>
          </p:spPr>
        </p:pic>
        <p:pic>
          <p:nvPicPr>
            <p:cNvPr id="57" name="Picture 56">
              <a:extLst>
                <a:ext uri="{FF2B5EF4-FFF2-40B4-BE49-F238E27FC236}">
                  <a16:creationId xmlns:a16="http://schemas.microsoft.com/office/drawing/2014/main" id="{E6AEA29E-CB8E-A9A3-4BAC-6CE99774DBE9}"/>
                </a:ext>
              </a:extLst>
            </p:cNvPr>
            <p:cNvPicPr>
              <a:picLocks noChangeAspect="1"/>
            </p:cNvPicPr>
            <p:nvPr/>
          </p:nvPicPr>
          <p:blipFill>
            <a:blip r:embed="rId4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48671" y="3477772"/>
              <a:ext cx="830598" cy="233415"/>
            </a:xfrm>
            <a:prstGeom prst="rect">
              <a:avLst/>
            </a:prstGeom>
            <a:noFill/>
            <a:ln>
              <a:noFill/>
            </a:ln>
          </p:spPr>
        </p:pic>
        <p:pic>
          <p:nvPicPr>
            <p:cNvPr id="58" name="Picture 57">
              <a:extLst>
                <a:ext uri="{FF2B5EF4-FFF2-40B4-BE49-F238E27FC236}">
                  <a16:creationId xmlns:a16="http://schemas.microsoft.com/office/drawing/2014/main" id="{A84FD0A5-B42E-47A4-B3B4-DD57CC178551}"/>
                </a:ext>
              </a:extLst>
            </p:cNvPr>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7296527" y="3439972"/>
              <a:ext cx="686580" cy="288225"/>
            </a:xfrm>
            <a:prstGeom prst="rect">
              <a:avLst/>
            </a:prstGeom>
            <a:noFill/>
            <a:ln>
              <a:noFill/>
            </a:ln>
          </p:spPr>
        </p:pic>
        <p:pic>
          <p:nvPicPr>
            <p:cNvPr id="59" name="Picture 58">
              <a:extLst>
                <a:ext uri="{FF2B5EF4-FFF2-40B4-BE49-F238E27FC236}">
                  <a16:creationId xmlns:a16="http://schemas.microsoft.com/office/drawing/2014/main" id="{4832FE94-2E7A-15A1-ABA7-874A6949E713}"/>
                </a:ext>
              </a:extLst>
            </p:cNvPr>
            <p:cNvPicPr/>
            <p:nvPr/>
          </p:nvPicPr>
          <p:blipFill>
            <a:blip r:embed="rId4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50569" y="3419604"/>
              <a:ext cx="727671" cy="324450"/>
            </a:xfrm>
            <a:prstGeom prst="rect">
              <a:avLst/>
            </a:prstGeom>
            <a:noFill/>
            <a:ln>
              <a:noFill/>
            </a:ln>
          </p:spPr>
        </p:pic>
        <p:pic>
          <p:nvPicPr>
            <p:cNvPr id="60" name="Picture 59">
              <a:extLst>
                <a:ext uri="{FF2B5EF4-FFF2-40B4-BE49-F238E27FC236}">
                  <a16:creationId xmlns:a16="http://schemas.microsoft.com/office/drawing/2014/main" id="{71404F9A-2F15-AA4A-8D95-0FDC1DA00E86}"/>
                </a:ext>
              </a:extLst>
            </p:cNvPr>
            <p:cNvPicPr>
              <a:picLocks noChangeAspect="1"/>
            </p:cNvPicPr>
            <p:nvPr/>
          </p:nvPicPr>
          <p:blipFill>
            <a:blip r:embed="rId45">
              <a:extLst>
                <a:ext uri="{28A0092B-C50C-407E-A947-70E740481C1C}">
                  <a14:useLocalDpi xmlns:a14="http://schemas.microsoft.com/office/drawing/2010/main" val="0"/>
                </a:ext>
              </a:extLst>
            </a:blip>
            <a:srcRect/>
            <a:stretch/>
          </p:blipFill>
          <p:spPr>
            <a:xfrm>
              <a:off x="463205" y="3809509"/>
              <a:ext cx="891237" cy="211365"/>
            </a:xfrm>
            <a:prstGeom prst="rect">
              <a:avLst/>
            </a:prstGeom>
          </p:spPr>
        </p:pic>
        <p:pic>
          <p:nvPicPr>
            <p:cNvPr id="61" name="Picture 60">
              <a:extLst>
                <a:ext uri="{FF2B5EF4-FFF2-40B4-BE49-F238E27FC236}">
                  <a16:creationId xmlns:a16="http://schemas.microsoft.com/office/drawing/2014/main" id="{50473582-6CC6-C4AE-5AEA-6B3C311BC641}"/>
                </a:ext>
              </a:extLst>
            </p:cNvPr>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3754750" y="3726200"/>
              <a:ext cx="654265" cy="331695"/>
            </a:xfrm>
            <a:prstGeom prst="rect">
              <a:avLst/>
            </a:prstGeom>
            <a:noFill/>
            <a:ln>
              <a:noFill/>
            </a:ln>
          </p:spPr>
        </p:pic>
        <p:pic>
          <p:nvPicPr>
            <p:cNvPr id="62" name="Picture 61">
              <a:extLst>
                <a:ext uri="{FF2B5EF4-FFF2-40B4-BE49-F238E27FC236}">
                  <a16:creationId xmlns:a16="http://schemas.microsoft.com/office/drawing/2014/main" id="{F3D559D8-3CBE-608B-5EA4-A1FE9C147794}"/>
                </a:ext>
              </a:extLst>
            </p:cNvPr>
            <p:cNvPicPr/>
            <p:nvPr/>
          </p:nvPicPr>
          <p:blipFill>
            <a:blip r:embed="rId47" cstate="print">
              <a:extLst>
                <a:ext uri="{28A0092B-C50C-407E-A947-70E740481C1C}">
                  <a14:useLocalDpi xmlns:a14="http://schemas.microsoft.com/office/drawing/2010/main" val="0"/>
                </a:ext>
              </a:extLst>
            </a:blip>
            <a:srcRect/>
            <a:stretch>
              <a:fillRect/>
            </a:stretch>
          </p:blipFill>
          <p:spPr bwMode="auto">
            <a:xfrm>
              <a:off x="2137103" y="3811250"/>
              <a:ext cx="834986" cy="264600"/>
            </a:xfrm>
            <a:prstGeom prst="rect">
              <a:avLst/>
            </a:prstGeom>
            <a:noFill/>
            <a:ln>
              <a:noFill/>
            </a:ln>
          </p:spPr>
        </p:pic>
        <p:pic>
          <p:nvPicPr>
            <p:cNvPr id="63" name="Picture 62">
              <a:extLst>
                <a:ext uri="{FF2B5EF4-FFF2-40B4-BE49-F238E27FC236}">
                  <a16:creationId xmlns:a16="http://schemas.microsoft.com/office/drawing/2014/main" id="{6728C3F9-C68E-3F4A-2CDF-2EE69A1B4192}"/>
                </a:ext>
              </a:extLst>
            </p:cNvPr>
            <p:cNvPicPr>
              <a:picLocks noChangeAspect="1"/>
            </p:cNvPicPr>
            <p:nvPr/>
          </p:nvPicPr>
          <p:blipFill>
            <a:blip r:embed="rId48"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5191676" y="3674225"/>
              <a:ext cx="763575" cy="473760"/>
            </a:xfrm>
            <a:prstGeom prst="rect">
              <a:avLst/>
            </a:prstGeom>
          </p:spPr>
        </p:pic>
        <p:pic>
          <p:nvPicPr>
            <p:cNvPr id="2944" name="Picture 2943">
              <a:extLst>
                <a:ext uri="{FF2B5EF4-FFF2-40B4-BE49-F238E27FC236}">
                  <a16:creationId xmlns:a16="http://schemas.microsoft.com/office/drawing/2014/main" id="{D6D4FF54-5097-F46F-A61E-62EFD74489E7}"/>
                </a:ext>
              </a:extLst>
            </p:cNvPr>
            <p:cNvPicPr>
              <a:picLocks noChangeAspect="1"/>
            </p:cNvPicPr>
            <p:nvPr/>
          </p:nvPicPr>
          <p:blipFill>
            <a:blip r:embed="rId49">
              <a:extLst>
                <a:ext uri="{28A0092B-C50C-407E-A947-70E740481C1C}">
                  <a14:useLocalDpi xmlns:a14="http://schemas.microsoft.com/office/drawing/2010/main" val="0"/>
                </a:ext>
              </a:extLst>
            </a:blip>
            <a:srcRect/>
            <a:stretch>
              <a:fillRect/>
            </a:stretch>
          </p:blipFill>
          <p:spPr bwMode="auto">
            <a:xfrm>
              <a:off x="6737912" y="3830150"/>
              <a:ext cx="770357" cy="316260"/>
            </a:xfrm>
            <a:prstGeom prst="rect">
              <a:avLst/>
            </a:prstGeom>
            <a:noFill/>
            <a:ln>
              <a:noFill/>
            </a:ln>
          </p:spPr>
        </p:pic>
        <p:pic>
          <p:nvPicPr>
            <p:cNvPr id="2945" name="Picture 2944">
              <a:extLst>
                <a:ext uri="{FF2B5EF4-FFF2-40B4-BE49-F238E27FC236}">
                  <a16:creationId xmlns:a16="http://schemas.microsoft.com/office/drawing/2014/main" id="{A41AD7E2-9A77-6654-2B06-C4E82657AE2C}"/>
                </a:ext>
              </a:extLst>
            </p:cNvPr>
            <p:cNvPicPr/>
            <p:nvPr/>
          </p:nvPicPr>
          <p:blipFill>
            <a:blip r:embed="rId5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61853" y="3246247"/>
              <a:ext cx="775544" cy="472500"/>
            </a:xfrm>
            <a:prstGeom prst="rect">
              <a:avLst/>
            </a:prstGeom>
            <a:noFill/>
            <a:ln>
              <a:noFill/>
            </a:ln>
          </p:spPr>
        </p:pic>
        <p:pic>
          <p:nvPicPr>
            <p:cNvPr id="2946" name="Picture 2945" descr="Logo  Description automatically generated">
              <a:extLst>
                <a:ext uri="{FF2B5EF4-FFF2-40B4-BE49-F238E27FC236}">
                  <a16:creationId xmlns:a16="http://schemas.microsoft.com/office/drawing/2014/main" id="{C335A09F-6893-1147-3E88-27A7A10652C5}"/>
                </a:ext>
              </a:extLst>
            </p:cNvPr>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8290931" y="3809509"/>
              <a:ext cx="534184" cy="397845"/>
            </a:xfrm>
            <a:prstGeom prst="rect">
              <a:avLst/>
            </a:prstGeom>
          </p:spPr>
        </p:pic>
        <p:pic>
          <p:nvPicPr>
            <p:cNvPr id="2947" name="Picture 2946">
              <a:extLst>
                <a:ext uri="{FF2B5EF4-FFF2-40B4-BE49-F238E27FC236}">
                  <a16:creationId xmlns:a16="http://schemas.microsoft.com/office/drawing/2014/main" id="{5DE1F4E6-B8FE-D2FB-2F81-8AC38CAD92AE}"/>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7851097" y="2997382"/>
              <a:ext cx="879668" cy="138915"/>
            </a:xfrm>
            <a:prstGeom prst="rect">
              <a:avLst/>
            </a:prstGeom>
          </p:spPr>
        </p:pic>
        <p:pic>
          <p:nvPicPr>
            <p:cNvPr id="2948" name="Picture 2947">
              <a:extLst>
                <a:ext uri="{FF2B5EF4-FFF2-40B4-BE49-F238E27FC236}">
                  <a16:creationId xmlns:a16="http://schemas.microsoft.com/office/drawing/2014/main" id="{C40B046A-1018-D245-F28C-87D4DCDA90A1}"/>
                </a:ext>
              </a:extLst>
            </p:cNvPr>
            <p:cNvPicPr>
              <a:picLocks noChangeAspect="1"/>
            </p:cNvPicPr>
            <p:nvPr/>
          </p:nvPicPr>
          <p:blipFill rotWithShape="1">
            <a:blip r:embed="rId53" cstate="print">
              <a:clrChange>
                <a:clrFrom>
                  <a:srgbClr val="FFFFFF"/>
                </a:clrFrom>
                <a:clrTo>
                  <a:srgbClr val="FFFFFF">
                    <a:alpha val="0"/>
                  </a:srgbClr>
                </a:clrTo>
              </a:clrChange>
              <a:extLst>
                <a:ext uri="{28A0092B-C50C-407E-A947-70E740481C1C}">
                  <a14:useLocalDpi xmlns:a14="http://schemas.microsoft.com/office/drawing/2010/main" val="0"/>
                </a:ext>
              </a:extLst>
            </a:blip>
            <a:srcRect t="31236" b="35167"/>
            <a:stretch/>
          </p:blipFill>
          <p:spPr bwMode="auto">
            <a:xfrm>
              <a:off x="7878984" y="2322290"/>
              <a:ext cx="996159" cy="263970"/>
            </a:xfrm>
            <a:prstGeom prst="rect">
              <a:avLst/>
            </a:prstGeom>
            <a:noFill/>
            <a:ln>
              <a:noFill/>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0F96E09F-CE50-7DF5-829B-68BFA6D70694}"/>
                </a:ext>
              </a:extLst>
            </p:cNvPr>
            <p:cNvPicPr>
              <a:picLocks noChangeAspect="1"/>
            </p:cNvPicPr>
            <p:nvPr/>
          </p:nvPicPr>
          <p:blipFill>
            <a:blip r:embed="rId54" cstate="print">
              <a:extLst>
                <a:ext uri="{28A0092B-C50C-407E-A947-70E740481C1C}">
                  <a14:useLocalDpi xmlns:a14="http://schemas.microsoft.com/office/drawing/2010/main" val="0"/>
                </a:ext>
              </a:extLst>
            </a:blip>
            <a:srcRect/>
            <a:stretch>
              <a:fillRect/>
            </a:stretch>
          </p:blipFill>
          <p:spPr bwMode="auto">
            <a:xfrm>
              <a:off x="532011" y="1393206"/>
              <a:ext cx="1083128" cy="265860"/>
            </a:xfrm>
            <a:prstGeom prst="rect">
              <a:avLst/>
            </a:prstGeom>
            <a:noFill/>
          </p:spPr>
        </p:pic>
      </p:grpSp>
      <p:sp>
        <p:nvSpPr>
          <p:cNvPr id="2949" name="PageNumber">
            <a:extLst>
              <a:ext uri="{FF2B5EF4-FFF2-40B4-BE49-F238E27FC236}">
                <a16:creationId xmlns:a16="http://schemas.microsoft.com/office/drawing/2014/main" id="{9728704B-840E-448D-A633-D09C056A348A}"/>
              </a:ext>
            </a:extLst>
          </p:cNvPr>
          <p:cNvSpPr txBox="1"/>
          <p:nvPr/>
        </p:nvSpPr>
        <p:spPr>
          <a:xfrm>
            <a:off x="8382000" y="4876800"/>
            <a:ext cx="609600" cy="177800"/>
          </a:xfrm>
          <a:prstGeom prst="rect">
            <a:avLst/>
          </a:prstGeom>
          <a:noFill/>
        </p:spPr>
        <p:txBody>
          <a:bodyPr vertOverflow="overflow" vert="horz" wrap="none" rtlCol="0" anchor="b" anchorCtr="0">
            <a:noAutofit/>
          </a:bodyPr>
          <a:lstStyle/>
          <a:p>
            <a:pPr algn="l"/>
            <a:r>
              <a:rPr lang="en-AE" sz="900" dirty="0">
                <a:solidFill>
                  <a:srgbClr val="94A3B8"/>
                </a:solidFill>
                <a:latin typeface="Open Sans"/>
                <a:ea typeface="Open Sans"/>
                <a:cs typeface="Open Sans"/>
              </a:rPr>
              <a:t>9</a:t>
            </a:r>
          </a:p>
        </p:txBody>
      </p:sp>
    </p:spTree>
    <p:extLst>
      <p:ext uri="{BB962C8B-B14F-4D97-AF65-F5344CB8AC3E}">
        <p14:creationId xmlns:p14="http://schemas.microsoft.com/office/powerpoint/2010/main" val="3894931178"/>
      </p:ext>
    </p:extLst>
  </p:cSld>
  <p:clrMapOvr>
    <a:masterClrMapping/>
  </p:clrMapOvr>
</p:sld>
</file>

<file path=ppt/theme/theme1.xml><?xml version="1.0" encoding="utf-8"?>
<a:theme xmlns:a="http://schemas.openxmlformats.org/drawingml/2006/main" name="Office Theme [178040041318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 dockstate="right" visibility="0" width="438" row="4">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4DA04108-1FA0-4D89-A94D-2178FB95B8F8}">
  <we:reference id="f5f369e5-aa35-49d7-ad7b-638152ddb008" version="1.0.0.1" store="EXCatalog" storeType="EXCatalog"/>
  <we:alternateReferences>
    <we:reference id="WA200010001" version="1.0.0.1" store="en-US" storeType="OMEX"/>
  </we:alternateReferences>
  <we:properties>
    <we:property name="claude.fileId" value="&quot;0bab352c-7454-427d-aa7c-72b15229f071&quot;"/>
  </we:properties>
  <we:bindings/>
  <we:snapshot xmlns:r="http://schemas.openxmlformats.org/officeDocument/2006/relationships"/>
</we:webextension>
</file>

<file path=ppt/webextensions/webextension2.xml><?xml version="1.0" encoding="utf-8"?>
<we:webextension xmlns:we="http://schemas.microsoft.com/office/webextensions/webextension/2010/11" id="{0AB6DBE3-C24E-4453-AB4F-EC9730C73512}">
  <we:reference id="WA200010725" version="1.0.0.1" store="Omex" storeType="OMEX"/>
  <we:alternateReferences>
    <we:reference id="WA200010725" version="1.0.0.1" store="WA200010725" storeType="OMEX"/>
  </we:alternateReferences>
  <we:properties>
    <we:property name="claude.fileId" value="&quot;68d7f965-7459-4c37-9854-3dad7e7900ce&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167</TotalTime>
  <Words>3086</Words>
  <Application>Microsoft Office PowerPoint</Application>
  <PresentationFormat>On-screen Show (16:9)</PresentationFormat>
  <Paragraphs>725</Paragraphs>
  <Slides>41</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Aptos</vt:lpstr>
      <vt:lpstr>Arial</vt:lpstr>
      <vt:lpstr>Calibri</vt:lpstr>
      <vt:lpstr>Georgia</vt:lpstr>
      <vt:lpstr>Open Sans</vt:lpstr>
      <vt:lpstr>Office Theme [1780400413181]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VIFM Corporate Profile</dc:title>
  <dc:subject>PptxGenJS Presentation</dc:subject>
  <dc:creator>VIFM</dc:creator>
  <cp:lastModifiedBy>Aiman Sadeq</cp:lastModifiedBy>
  <cp:revision>25</cp:revision>
  <dcterms:created xsi:type="dcterms:W3CDTF">2026-06-02T08:36:41Z</dcterms:created>
  <dcterms:modified xsi:type="dcterms:W3CDTF">2026-06-20T21:13:59Z</dcterms:modified>
</cp:coreProperties>
</file>